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256" r:id="rId2"/>
    <p:sldId id="269" r:id="rId3"/>
    <p:sldId id="376" r:id="rId4"/>
    <p:sldId id="411" r:id="rId5"/>
    <p:sldId id="429" r:id="rId6"/>
    <p:sldId id="412" r:id="rId7"/>
    <p:sldId id="428"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274" r:id="rId22"/>
    <p:sldId id="426" r:id="rId23"/>
    <p:sldId id="404" r:id="rId24"/>
    <p:sldId id="405" r:id="rId25"/>
    <p:sldId id="406" r:id="rId26"/>
    <p:sldId id="407" r:id="rId27"/>
    <p:sldId id="408" r:id="rId28"/>
    <p:sldId id="409" r:id="rId29"/>
    <p:sldId id="410" r:id="rId30"/>
    <p:sldId id="341" r:id="rId31"/>
    <p:sldId id="400" r:id="rId32"/>
    <p:sldId id="401" r:id="rId33"/>
    <p:sldId id="285" r:id="rId34"/>
    <p:sldId id="286" r:id="rId35"/>
    <p:sldId id="287" r:id="rId36"/>
    <p:sldId id="293" r:id="rId37"/>
    <p:sldId id="430" r:id="rId38"/>
    <p:sldId id="431" r:id="rId39"/>
    <p:sldId id="276" r:id="rId40"/>
    <p:sldId id="277" r:id="rId41"/>
    <p:sldId id="278" r:id="rId42"/>
    <p:sldId id="279" r:id="rId43"/>
    <p:sldId id="343" r:id="rId44"/>
    <p:sldId id="427" r:id="rId45"/>
    <p:sldId id="289" r:id="rId46"/>
    <p:sldId id="290" r:id="rId47"/>
    <p:sldId id="291" r:id="rId48"/>
    <p:sldId id="292" r:id="rId49"/>
    <p:sldId id="294" r:id="rId50"/>
    <p:sldId id="295" r:id="rId51"/>
    <p:sldId id="298" r:id="rId52"/>
    <p:sldId id="432" r:id="rId53"/>
    <p:sldId id="301" r:id="rId54"/>
    <p:sldId id="304" r:id="rId55"/>
    <p:sldId id="305" r:id="rId56"/>
    <p:sldId id="306" r:id="rId57"/>
    <p:sldId id="307" r:id="rId58"/>
    <p:sldId id="308" r:id="rId59"/>
    <p:sldId id="309" r:id="rId60"/>
    <p:sldId id="310" r:id="rId61"/>
    <p:sldId id="311" r:id="rId62"/>
    <p:sldId id="312" r:id="rId63"/>
    <p:sldId id="313" r:id="rId64"/>
    <p:sldId id="433" r:id="rId65"/>
    <p:sldId id="315" r:id="rId66"/>
    <p:sldId id="317" r:id="rId67"/>
    <p:sldId id="318" r:id="rId68"/>
    <p:sldId id="319" r:id="rId69"/>
    <p:sldId id="323" r:id="rId70"/>
    <p:sldId id="281" r:id="rId71"/>
    <p:sldId id="325" r:id="rId72"/>
    <p:sldId id="326" r:id="rId73"/>
    <p:sldId id="327" r:id="rId74"/>
    <p:sldId id="328"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3" autoAdjust="0"/>
  </p:normalViewPr>
  <p:slideViewPr>
    <p:cSldViewPr>
      <p:cViewPr>
        <p:scale>
          <a:sx n="68" d="100"/>
          <a:sy n="68" d="100"/>
        </p:scale>
        <p:origin x="-57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1DCE9-0F64-44C3-ABD4-F4974664697F}" type="doc">
      <dgm:prSet loTypeId="urn:microsoft.com/office/officeart/2005/8/layout/bProcess2" loCatId="process" qsTypeId="urn:microsoft.com/office/officeart/2005/8/quickstyle/simple1" qsCatId="simple" csTypeId="urn:microsoft.com/office/officeart/2005/8/colors/colorful3" csCatId="colorful" phldr="1"/>
      <dgm:spPr/>
    </dgm:pt>
    <dgm:pt modelId="{F36CA15F-F7BE-42B3-9BEF-DDA403F8906B}">
      <dgm:prSet phldrT="[Text]"/>
      <dgm:spPr/>
      <dgm:t>
        <a:bodyPr/>
        <a:lstStyle/>
        <a:p>
          <a:r>
            <a:rPr lang="en-US" dirty="0" smtClean="0"/>
            <a:t>Meaningful Learning</a:t>
          </a:r>
          <a:endParaRPr lang="en-US" dirty="0"/>
        </a:p>
      </dgm:t>
    </dgm:pt>
    <dgm:pt modelId="{4D1CA84A-1851-4D18-A187-F85FCFC76501}" type="parTrans" cxnId="{F249D0D3-D541-4BB2-9C18-CE18A1953F23}">
      <dgm:prSet/>
      <dgm:spPr/>
    </dgm:pt>
    <dgm:pt modelId="{1C9BDABE-F25E-40E2-8309-0A6A481DC7EF}" type="sibTrans" cxnId="{F249D0D3-D541-4BB2-9C18-CE18A1953F23}">
      <dgm:prSet/>
      <dgm:spPr/>
    </dgm:pt>
    <dgm:pt modelId="{AC88D8CC-F05C-45A5-94E8-6098BA3890F9}">
      <dgm:prSet phldrT="[Text]"/>
      <dgm:spPr/>
      <dgm:t>
        <a:bodyPr/>
        <a:lstStyle/>
        <a:p>
          <a:r>
            <a:rPr lang="en-US" dirty="0" smtClean="0"/>
            <a:t>Intrinsic Motivation</a:t>
          </a:r>
          <a:endParaRPr lang="en-US" dirty="0"/>
        </a:p>
      </dgm:t>
    </dgm:pt>
    <dgm:pt modelId="{96731A2A-EB53-4AC2-9C1E-8F9FDD09A9A2}" type="parTrans" cxnId="{1B1E74AC-D02D-41CC-B561-DD0CE3B66F56}">
      <dgm:prSet/>
      <dgm:spPr/>
    </dgm:pt>
    <dgm:pt modelId="{85250BF8-3A70-47A0-9B0A-6E55E1712BE8}" type="sibTrans" cxnId="{1B1E74AC-D02D-41CC-B561-DD0CE3B66F56}">
      <dgm:prSet/>
      <dgm:spPr/>
    </dgm:pt>
    <dgm:pt modelId="{1849682B-3DCE-49C5-81C8-5819BBB8C26E}">
      <dgm:prSet phldrT="[Text]"/>
      <dgm:spPr/>
      <dgm:t>
        <a:bodyPr/>
        <a:lstStyle/>
        <a:p>
          <a:r>
            <a:rPr lang="en-US" dirty="0" smtClean="0"/>
            <a:t>Strategic Investment</a:t>
          </a:r>
          <a:endParaRPr lang="en-US" dirty="0"/>
        </a:p>
      </dgm:t>
    </dgm:pt>
    <dgm:pt modelId="{289B62DF-0FFF-4A8A-B1B9-EE542673CBD8}" type="parTrans" cxnId="{45C12455-785C-472D-8D74-0E814110081E}">
      <dgm:prSet/>
      <dgm:spPr/>
    </dgm:pt>
    <dgm:pt modelId="{C8B128F8-4A0F-4632-AE5C-F17D42B00B4F}" type="sibTrans" cxnId="{45C12455-785C-472D-8D74-0E814110081E}">
      <dgm:prSet/>
      <dgm:spPr/>
    </dgm:pt>
    <dgm:pt modelId="{8544080E-8B49-4615-81EC-5475D7F25F62}">
      <dgm:prSet phldrT="[Text]"/>
      <dgm:spPr/>
      <dgm:t>
        <a:bodyPr/>
        <a:lstStyle/>
        <a:p>
          <a:r>
            <a:rPr lang="en-US" dirty="0" smtClean="0"/>
            <a:t>Self-Confidence</a:t>
          </a:r>
          <a:endParaRPr lang="en-US" dirty="0"/>
        </a:p>
      </dgm:t>
    </dgm:pt>
    <dgm:pt modelId="{93697F25-F56C-47B0-8EAF-26C03D6DF1E7}" type="parTrans" cxnId="{8B2ECAE2-2771-4D17-82B6-8EA2E2F7AECD}">
      <dgm:prSet/>
      <dgm:spPr/>
    </dgm:pt>
    <dgm:pt modelId="{F4D6E338-3470-4E71-A897-C528273A2401}" type="sibTrans" cxnId="{8B2ECAE2-2771-4D17-82B6-8EA2E2F7AECD}">
      <dgm:prSet/>
      <dgm:spPr/>
    </dgm:pt>
    <dgm:pt modelId="{CBFF0FEE-EA0D-43A1-BD20-C726B88D9302}">
      <dgm:prSet phldrT="[Text]"/>
      <dgm:spPr/>
      <dgm:t>
        <a:bodyPr/>
        <a:lstStyle/>
        <a:p>
          <a:r>
            <a:rPr lang="en-US" dirty="0" smtClean="0"/>
            <a:t>Risk Taking</a:t>
          </a:r>
          <a:endParaRPr lang="en-US" dirty="0"/>
        </a:p>
      </dgm:t>
    </dgm:pt>
    <dgm:pt modelId="{A2676EC1-A7E3-464D-B77D-B73B3416F4EC}" type="parTrans" cxnId="{FAC418A2-E2B9-4F70-B496-09C39B89897F}">
      <dgm:prSet/>
      <dgm:spPr/>
    </dgm:pt>
    <dgm:pt modelId="{176A1679-4407-4E97-9AF4-8EB49C17123F}" type="sibTrans" cxnId="{FAC418A2-E2B9-4F70-B496-09C39B89897F}">
      <dgm:prSet/>
      <dgm:spPr/>
    </dgm:pt>
    <dgm:pt modelId="{5A8FEA8E-7B88-4FA0-A384-CE6D723DCCD9}">
      <dgm:prSet phldrT="[Text]"/>
      <dgm:spPr/>
      <dgm:t>
        <a:bodyPr/>
        <a:lstStyle/>
        <a:p>
          <a:r>
            <a:rPr lang="en-US" dirty="0" smtClean="0"/>
            <a:t>Language-Culture Connection</a:t>
          </a:r>
          <a:endParaRPr lang="en-US" dirty="0"/>
        </a:p>
      </dgm:t>
    </dgm:pt>
    <dgm:pt modelId="{8BF8E68C-4F6D-43A8-88ED-41183DAA455B}" type="parTrans" cxnId="{A1FDEF90-0C12-4F87-ADBA-1A51E23EEEF0}">
      <dgm:prSet/>
      <dgm:spPr/>
    </dgm:pt>
    <dgm:pt modelId="{21726242-BC12-4617-B803-D34290EE0EF5}" type="sibTrans" cxnId="{A1FDEF90-0C12-4F87-ADBA-1A51E23EEEF0}">
      <dgm:prSet/>
      <dgm:spPr/>
    </dgm:pt>
    <dgm:pt modelId="{A051B22B-D459-4F82-9C38-57DEBA7C54FD}" type="pres">
      <dgm:prSet presAssocID="{9221DCE9-0F64-44C3-ABD4-F4974664697F}" presName="diagram" presStyleCnt="0">
        <dgm:presLayoutVars>
          <dgm:dir/>
          <dgm:resizeHandles/>
        </dgm:presLayoutVars>
      </dgm:prSet>
      <dgm:spPr/>
    </dgm:pt>
    <dgm:pt modelId="{1B3136E1-0FC8-4673-A8A9-9722B8E980EB}" type="pres">
      <dgm:prSet presAssocID="{F36CA15F-F7BE-42B3-9BEF-DDA403F8906B}" presName="firstNode" presStyleLbl="node1" presStyleIdx="0" presStyleCnt="6">
        <dgm:presLayoutVars>
          <dgm:bulletEnabled val="1"/>
        </dgm:presLayoutVars>
      </dgm:prSet>
      <dgm:spPr/>
      <dgm:t>
        <a:bodyPr/>
        <a:lstStyle/>
        <a:p>
          <a:endParaRPr lang="en-US"/>
        </a:p>
      </dgm:t>
    </dgm:pt>
    <dgm:pt modelId="{4CB09500-5B4D-480A-8318-14EC25A5F393}" type="pres">
      <dgm:prSet presAssocID="{1C9BDABE-F25E-40E2-8309-0A6A481DC7EF}" presName="sibTrans" presStyleLbl="sibTrans2D1" presStyleIdx="0" presStyleCnt="5"/>
      <dgm:spPr/>
    </dgm:pt>
    <dgm:pt modelId="{38A81103-4BF1-45A1-9024-D1EDE87B48E4}" type="pres">
      <dgm:prSet presAssocID="{AC88D8CC-F05C-45A5-94E8-6098BA3890F9}" presName="middleNode" presStyleCnt="0"/>
      <dgm:spPr/>
    </dgm:pt>
    <dgm:pt modelId="{A16C8B86-CACE-4AF8-B878-7C9147141C84}" type="pres">
      <dgm:prSet presAssocID="{AC88D8CC-F05C-45A5-94E8-6098BA3890F9}" presName="padding" presStyleLbl="node1" presStyleIdx="0" presStyleCnt="6"/>
      <dgm:spPr/>
    </dgm:pt>
    <dgm:pt modelId="{A016A803-A97A-42D3-AC4C-2100E699ED37}" type="pres">
      <dgm:prSet presAssocID="{AC88D8CC-F05C-45A5-94E8-6098BA3890F9}" presName="shape" presStyleLbl="node1" presStyleIdx="1" presStyleCnt="6">
        <dgm:presLayoutVars>
          <dgm:bulletEnabled val="1"/>
        </dgm:presLayoutVars>
      </dgm:prSet>
      <dgm:spPr/>
      <dgm:t>
        <a:bodyPr/>
        <a:lstStyle/>
        <a:p>
          <a:endParaRPr lang="en-US"/>
        </a:p>
      </dgm:t>
    </dgm:pt>
    <dgm:pt modelId="{CA5DED5A-A89D-4246-B037-519ED09EAD36}" type="pres">
      <dgm:prSet presAssocID="{85250BF8-3A70-47A0-9B0A-6E55E1712BE8}" presName="sibTrans" presStyleLbl="sibTrans2D1" presStyleIdx="1" presStyleCnt="5"/>
      <dgm:spPr/>
    </dgm:pt>
    <dgm:pt modelId="{1C9DA1E3-A394-49B8-A8B1-A40FED37CC9E}" type="pres">
      <dgm:prSet presAssocID="{1849682B-3DCE-49C5-81C8-5819BBB8C26E}" presName="middleNode" presStyleCnt="0"/>
      <dgm:spPr/>
    </dgm:pt>
    <dgm:pt modelId="{644D37B6-1BE7-4EB3-9411-BF5CA64077C1}" type="pres">
      <dgm:prSet presAssocID="{1849682B-3DCE-49C5-81C8-5819BBB8C26E}" presName="padding" presStyleLbl="node1" presStyleIdx="1" presStyleCnt="6"/>
      <dgm:spPr/>
    </dgm:pt>
    <dgm:pt modelId="{9C5C00AF-732C-4F0E-9FC8-17A350E9E43A}" type="pres">
      <dgm:prSet presAssocID="{1849682B-3DCE-49C5-81C8-5819BBB8C26E}" presName="shape" presStyleLbl="node1" presStyleIdx="2" presStyleCnt="6">
        <dgm:presLayoutVars>
          <dgm:bulletEnabled val="1"/>
        </dgm:presLayoutVars>
      </dgm:prSet>
      <dgm:spPr/>
      <dgm:t>
        <a:bodyPr/>
        <a:lstStyle/>
        <a:p>
          <a:endParaRPr lang="en-US"/>
        </a:p>
      </dgm:t>
    </dgm:pt>
    <dgm:pt modelId="{B8471639-8354-478E-9DF5-03AD8CB0C709}" type="pres">
      <dgm:prSet presAssocID="{C8B128F8-4A0F-4632-AE5C-F17D42B00B4F}" presName="sibTrans" presStyleLbl="sibTrans2D1" presStyleIdx="2" presStyleCnt="5"/>
      <dgm:spPr/>
    </dgm:pt>
    <dgm:pt modelId="{1CC7DBA4-7F44-4DEA-8CB3-1B90AA347B67}" type="pres">
      <dgm:prSet presAssocID="{8544080E-8B49-4615-81EC-5475D7F25F62}" presName="middleNode" presStyleCnt="0"/>
      <dgm:spPr/>
    </dgm:pt>
    <dgm:pt modelId="{9E8B586A-A1F3-4F9F-9D8B-B82AF4AB24D8}" type="pres">
      <dgm:prSet presAssocID="{8544080E-8B49-4615-81EC-5475D7F25F62}" presName="padding" presStyleLbl="node1" presStyleIdx="2" presStyleCnt="6"/>
      <dgm:spPr/>
    </dgm:pt>
    <dgm:pt modelId="{CAB57A03-F00D-420B-8F59-B486E908F57C}" type="pres">
      <dgm:prSet presAssocID="{8544080E-8B49-4615-81EC-5475D7F25F62}" presName="shape" presStyleLbl="node1" presStyleIdx="3" presStyleCnt="6">
        <dgm:presLayoutVars>
          <dgm:bulletEnabled val="1"/>
        </dgm:presLayoutVars>
      </dgm:prSet>
      <dgm:spPr/>
      <dgm:t>
        <a:bodyPr/>
        <a:lstStyle/>
        <a:p>
          <a:endParaRPr lang="en-US"/>
        </a:p>
      </dgm:t>
    </dgm:pt>
    <dgm:pt modelId="{646D9DA7-632E-4C56-8E37-84A04C2FDF48}" type="pres">
      <dgm:prSet presAssocID="{F4D6E338-3470-4E71-A897-C528273A2401}" presName="sibTrans" presStyleLbl="sibTrans2D1" presStyleIdx="3" presStyleCnt="5"/>
      <dgm:spPr/>
    </dgm:pt>
    <dgm:pt modelId="{2AAB4C98-B6B5-410F-8DFC-2207A959BB50}" type="pres">
      <dgm:prSet presAssocID="{CBFF0FEE-EA0D-43A1-BD20-C726B88D9302}" presName="middleNode" presStyleCnt="0"/>
      <dgm:spPr/>
    </dgm:pt>
    <dgm:pt modelId="{1972452E-4589-45AE-A318-0C16D2A22587}" type="pres">
      <dgm:prSet presAssocID="{CBFF0FEE-EA0D-43A1-BD20-C726B88D9302}" presName="padding" presStyleLbl="node1" presStyleIdx="3" presStyleCnt="6"/>
      <dgm:spPr/>
    </dgm:pt>
    <dgm:pt modelId="{923851CC-732A-4E3B-8C8B-5883393C7AC4}" type="pres">
      <dgm:prSet presAssocID="{CBFF0FEE-EA0D-43A1-BD20-C726B88D9302}" presName="shape" presStyleLbl="node1" presStyleIdx="4" presStyleCnt="6">
        <dgm:presLayoutVars>
          <dgm:bulletEnabled val="1"/>
        </dgm:presLayoutVars>
      </dgm:prSet>
      <dgm:spPr/>
      <dgm:t>
        <a:bodyPr/>
        <a:lstStyle/>
        <a:p>
          <a:endParaRPr lang="en-US"/>
        </a:p>
      </dgm:t>
    </dgm:pt>
    <dgm:pt modelId="{FCD3D8AF-A436-4877-A966-14F75F7A4B95}" type="pres">
      <dgm:prSet presAssocID="{176A1679-4407-4E97-9AF4-8EB49C17123F}" presName="sibTrans" presStyleLbl="sibTrans2D1" presStyleIdx="4" presStyleCnt="5"/>
      <dgm:spPr/>
    </dgm:pt>
    <dgm:pt modelId="{C9039A3E-13F5-44A9-9BB6-8A003584F4EB}" type="pres">
      <dgm:prSet presAssocID="{5A8FEA8E-7B88-4FA0-A384-CE6D723DCCD9}" presName="lastNode" presStyleLbl="node1" presStyleIdx="5" presStyleCnt="6">
        <dgm:presLayoutVars>
          <dgm:bulletEnabled val="1"/>
        </dgm:presLayoutVars>
      </dgm:prSet>
      <dgm:spPr/>
      <dgm:t>
        <a:bodyPr/>
        <a:lstStyle/>
        <a:p>
          <a:endParaRPr lang="en-US"/>
        </a:p>
      </dgm:t>
    </dgm:pt>
  </dgm:ptLst>
  <dgm:cxnLst>
    <dgm:cxn modelId="{F249D0D3-D541-4BB2-9C18-CE18A1953F23}" srcId="{9221DCE9-0F64-44C3-ABD4-F4974664697F}" destId="{F36CA15F-F7BE-42B3-9BEF-DDA403F8906B}" srcOrd="0" destOrd="0" parTransId="{4D1CA84A-1851-4D18-A187-F85FCFC76501}" sibTransId="{1C9BDABE-F25E-40E2-8309-0A6A481DC7EF}"/>
    <dgm:cxn modelId="{1BC48E3F-707F-4105-AD07-AA7A6E4C2870}" type="presOf" srcId="{1C9BDABE-F25E-40E2-8309-0A6A481DC7EF}" destId="{4CB09500-5B4D-480A-8318-14EC25A5F393}" srcOrd="0" destOrd="0" presId="urn:microsoft.com/office/officeart/2005/8/layout/bProcess2"/>
    <dgm:cxn modelId="{AF48A1EB-A452-4EB9-84A6-7853B1587432}" type="presOf" srcId="{C8B128F8-4A0F-4632-AE5C-F17D42B00B4F}" destId="{B8471639-8354-478E-9DF5-03AD8CB0C709}" srcOrd="0" destOrd="0" presId="urn:microsoft.com/office/officeart/2005/8/layout/bProcess2"/>
    <dgm:cxn modelId="{7DBCF893-4A4F-40E3-B0AB-31CB7E9D9E27}" type="presOf" srcId="{85250BF8-3A70-47A0-9B0A-6E55E1712BE8}" destId="{CA5DED5A-A89D-4246-B037-519ED09EAD36}" srcOrd="0" destOrd="0" presId="urn:microsoft.com/office/officeart/2005/8/layout/bProcess2"/>
    <dgm:cxn modelId="{AA828C35-ED77-4579-A0EE-EA6B402350A2}" type="presOf" srcId="{8544080E-8B49-4615-81EC-5475D7F25F62}" destId="{CAB57A03-F00D-420B-8F59-B486E908F57C}" srcOrd="0" destOrd="0" presId="urn:microsoft.com/office/officeart/2005/8/layout/bProcess2"/>
    <dgm:cxn modelId="{8B2ECAE2-2771-4D17-82B6-8EA2E2F7AECD}" srcId="{9221DCE9-0F64-44C3-ABD4-F4974664697F}" destId="{8544080E-8B49-4615-81EC-5475D7F25F62}" srcOrd="3" destOrd="0" parTransId="{93697F25-F56C-47B0-8EAF-26C03D6DF1E7}" sibTransId="{F4D6E338-3470-4E71-A897-C528273A2401}"/>
    <dgm:cxn modelId="{1B1E74AC-D02D-41CC-B561-DD0CE3B66F56}" srcId="{9221DCE9-0F64-44C3-ABD4-F4974664697F}" destId="{AC88D8CC-F05C-45A5-94E8-6098BA3890F9}" srcOrd="1" destOrd="0" parTransId="{96731A2A-EB53-4AC2-9C1E-8F9FDD09A9A2}" sibTransId="{85250BF8-3A70-47A0-9B0A-6E55E1712BE8}"/>
    <dgm:cxn modelId="{FAC418A2-E2B9-4F70-B496-09C39B89897F}" srcId="{9221DCE9-0F64-44C3-ABD4-F4974664697F}" destId="{CBFF0FEE-EA0D-43A1-BD20-C726B88D9302}" srcOrd="4" destOrd="0" parTransId="{A2676EC1-A7E3-464D-B77D-B73B3416F4EC}" sibTransId="{176A1679-4407-4E97-9AF4-8EB49C17123F}"/>
    <dgm:cxn modelId="{45C12455-785C-472D-8D74-0E814110081E}" srcId="{9221DCE9-0F64-44C3-ABD4-F4974664697F}" destId="{1849682B-3DCE-49C5-81C8-5819BBB8C26E}" srcOrd="2" destOrd="0" parTransId="{289B62DF-0FFF-4A8A-B1B9-EE542673CBD8}" sibTransId="{C8B128F8-4A0F-4632-AE5C-F17D42B00B4F}"/>
    <dgm:cxn modelId="{973930ED-C3A0-491C-9E77-2B8354FD9699}" type="presOf" srcId="{F36CA15F-F7BE-42B3-9BEF-DDA403F8906B}" destId="{1B3136E1-0FC8-4673-A8A9-9722B8E980EB}" srcOrd="0" destOrd="0" presId="urn:microsoft.com/office/officeart/2005/8/layout/bProcess2"/>
    <dgm:cxn modelId="{4F2AE888-8D05-4E7B-AE5D-C19F3586CC3F}" type="presOf" srcId="{AC88D8CC-F05C-45A5-94E8-6098BA3890F9}" destId="{A016A803-A97A-42D3-AC4C-2100E699ED37}" srcOrd="0" destOrd="0" presId="urn:microsoft.com/office/officeart/2005/8/layout/bProcess2"/>
    <dgm:cxn modelId="{331F6526-B916-403A-8971-08C4C3577A5F}" type="presOf" srcId="{1849682B-3DCE-49C5-81C8-5819BBB8C26E}" destId="{9C5C00AF-732C-4F0E-9FC8-17A350E9E43A}" srcOrd="0" destOrd="0" presId="urn:microsoft.com/office/officeart/2005/8/layout/bProcess2"/>
    <dgm:cxn modelId="{EEB3E7AC-8797-4309-ABC7-DF497A3016F0}" type="presOf" srcId="{9221DCE9-0F64-44C3-ABD4-F4974664697F}" destId="{A051B22B-D459-4F82-9C38-57DEBA7C54FD}" srcOrd="0" destOrd="0" presId="urn:microsoft.com/office/officeart/2005/8/layout/bProcess2"/>
    <dgm:cxn modelId="{8EA253AA-E6BE-41C9-91A0-A8E6FF440EC7}" type="presOf" srcId="{5A8FEA8E-7B88-4FA0-A384-CE6D723DCCD9}" destId="{C9039A3E-13F5-44A9-9BB6-8A003584F4EB}" srcOrd="0" destOrd="0" presId="urn:microsoft.com/office/officeart/2005/8/layout/bProcess2"/>
    <dgm:cxn modelId="{13A9C2C8-24C0-4D4A-8857-CECAC7E59E8C}" type="presOf" srcId="{F4D6E338-3470-4E71-A897-C528273A2401}" destId="{646D9DA7-632E-4C56-8E37-84A04C2FDF48}" srcOrd="0" destOrd="0" presId="urn:microsoft.com/office/officeart/2005/8/layout/bProcess2"/>
    <dgm:cxn modelId="{A1FDEF90-0C12-4F87-ADBA-1A51E23EEEF0}" srcId="{9221DCE9-0F64-44C3-ABD4-F4974664697F}" destId="{5A8FEA8E-7B88-4FA0-A384-CE6D723DCCD9}" srcOrd="5" destOrd="0" parTransId="{8BF8E68C-4F6D-43A8-88ED-41183DAA455B}" sibTransId="{21726242-BC12-4617-B803-D34290EE0EF5}"/>
    <dgm:cxn modelId="{D7052EC2-FD84-4256-AA82-D574F85EB089}" type="presOf" srcId="{176A1679-4407-4E97-9AF4-8EB49C17123F}" destId="{FCD3D8AF-A436-4877-A966-14F75F7A4B95}" srcOrd="0" destOrd="0" presId="urn:microsoft.com/office/officeart/2005/8/layout/bProcess2"/>
    <dgm:cxn modelId="{D6F80CDE-2ECA-448A-9A2C-085BFBB2A84C}" type="presOf" srcId="{CBFF0FEE-EA0D-43A1-BD20-C726B88D9302}" destId="{923851CC-732A-4E3B-8C8B-5883393C7AC4}" srcOrd="0" destOrd="0" presId="urn:microsoft.com/office/officeart/2005/8/layout/bProcess2"/>
    <dgm:cxn modelId="{C920E90A-B092-47BA-B3BC-3DF820D5E070}" type="presParOf" srcId="{A051B22B-D459-4F82-9C38-57DEBA7C54FD}" destId="{1B3136E1-0FC8-4673-A8A9-9722B8E980EB}" srcOrd="0" destOrd="0" presId="urn:microsoft.com/office/officeart/2005/8/layout/bProcess2"/>
    <dgm:cxn modelId="{DFF92C06-7309-48B1-A9E8-32B4E19882B9}" type="presParOf" srcId="{A051B22B-D459-4F82-9C38-57DEBA7C54FD}" destId="{4CB09500-5B4D-480A-8318-14EC25A5F393}" srcOrd="1" destOrd="0" presId="urn:microsoft.com/office/officeart/2005/8/layout/bProcess2"/>
    <dgm:cxn modelId="{3176D15B-656A-414B-B36B-0C9CEFD6FBAD}" type="presParOf" srcId="{A051B22B-D459-4F82-9C38-57DEBA7C54FD}" destId="{38A81103-4BF1-45A1-9024-D1EDE87B48E4}" srcOrd="2" destOrd="0" presId="urn:microsoft.com/office/officeart/2005/8/layout/bProcess2"/>
    <dgm:cxn modelId="{F27AFD6B-EEFB-4C3C-AC7F-314176C5B960}" type="presParOf" srcId="{38A81103-4BF1-45A1-9024-D1EDE87B48E4}" destId="{A16C8B86-CACE-4AF8-B878-7C9147141C84}" srcOrd="0" destOrd="0" presId="urn:microsoft.com/office/officeart/2005/8/layout/bProcess2"/>
    <dgm:cxn modelId="{AE785C65-F28C-4CB9-9B97-F92C450D0858}" type="presParOf" srcId="{38A81103-4BF1-45A1-9024-D1EDE87B48E4}" destId="{A016A803-A97A-42D3-AC4C-2100E699ED37}" srcOrd="1" destOrd="0" presId="urn:microsoft.com/office/officeart/2005/8/layout/bProcess2"/>
    <dgm:cxn modelId="{588B0B46-42AB-48D9-8961-F8430EE44481}" type="presParOf" srcId="{A051B22B-D459-4F82-9C38-57DEBA7C54FD}" destId="{CA5DED5A-A89D-4246-B037-519ED09EAD36}" srcOrd="3" destOrd="0" presId="urn:microsoft.com/office/officeart/2005/8/layout/bProcess2"/>
    <dgm:cxn modelId="{50BA23A9-FF71-4363-A822-34A29300CFE4}" type="presParOf" srcId="{A051B22B-D459-4F82-9C38-57DEBA7C54FD}" destId="{1C9DA1E3-A394-49B8-A8B1-A40FED37CC9E}" srcOrd="4" destOrd="0" presId="urn:microsoft.com/office/officeart/2005/8/layout/bProcess2"/>
    <dgm:cxn modelId="{A3DAF4D9-0441-4726-AFD6-F3CFFABC0CB5}" type="presParOf" srcId="{1C9DA1E3-A394-49B8-A8B1-A40FED37CC9E}" destId="{644D37B6-1BE7-4EB3-9411-BF5CA64077C1}" srcOrd="0" destOrd="0" presId="urn:microsoft.com/office/officeart/2005/8/layout/bProcess2"/>
    <dgm:cxn modelId="{38964839-5503-47DD-95A5-9D80B0E9EABE}" type="presParOf" srcId="{1C9DA1E3-A394-49B8-A8B1-A40FED37CC9E}" destId="{9C5C00AF-732C-4F0E-9FC8-17A350E9E43A}" srcOrd="1" destOrd="0" presId="urn:microsoft.com/office/officeart/2005/8/layout/bProcess2"/>
    <dgm:cxn modelId="{10ECD93F-38DF-43A3-8F60-4493399DB0B8}" type="presParOf" srcId="{A051B22B-D459-4F82-9C38-57DEBA7C54FD}" destId="{B8471639-8354-478E-9DF5-03AD8CB0C709}" srcOrd="5" destOrd="0" presId="urn:microsoft.com/office/officeart/2005/8/layout/bProcess2"/>
    <dgm:cxn modelId="{E63469FF-A151-428D-8E59-46D80655519F}" type="presParOf" srcId="{A051B22B-D459-4F82-9C38-57DEBA7C54FD}" destId="{1CC7DBA4-7F44-4DEA-8CB3-1B90AA347B67}" srcOrd="6" destOrd="0" presId="urn:microsoft.com/office/officeart/2005/8/layout/bProcess2"/>
    <dgm:cxn modelId="{B9E4445D-9F61-4BDE-A03F-82CBA3AF166B}" type="presParOf" srcId="{1CC7DBA4-7F44-4DEA-8CB3-1B90AA347B67}" destId="{9E8B586A-A1F3-4F9F-9D8B-B82AF4AB24D8}" srcOrd="0" destOrd="0" presId="urn:microsoft.com/office/officeart/2005/8/layout/bProcess2"/>
    <dgm:cxn modelId="{5B32E02D-17EC-444C-9409-547393843530}" type="presParOf" srcId="{1CC7DBA4-7F44-4DEA-8CB3-1B90AA347B67}" destId="{CAB57A03-F00D-420B-8F59-B486E908F57C}" srcOrd="1" destOrd="0" presId="urn:microsoft.com/office/officeart/2005/8/layout/bProcess2"/>
    <dgm:cxn modelId="{8A43675F-A7A9-4D09-A203-24EF2884ECA6}" type="presParOf" srcId="{A051B22B-D459-4F82-9C38-57DEBA7C54FD}" destId="{646D9DA7-632E-4C56-8E37-84A04C2FDF48}" srcOrd="7" destOrd="0" presId="urn:microsoft.com/office/officeart/2005/8/layout/bProcess2"/>
    <dgm:cxn modelId="{C9D8EE9D-9268-4F38-9170-E6875D175DA5}" type="presParOf" srcId="{A051B22B-D459-4F82-9C38-57DEBA7C54FD}" destId="{2AAB4C98-B6B5-410F-8DFC-2207A959BB50}" srcOrd="8" destOrd="0" presId="urn:microsoft.com/office/officeart/2005/8/layout/bProcess2"/>
    <dgm:cxn modelId="{3F340F53-9E2B-4F00-B727-7B6FB85B711C}" type="presParOf" srcId="{2AAB4C98-B6B5-410F-8DFC-2207A959BB50}" destId="{1972452E-4589-45AE-A318-0C16D2A22587}" srcOrd="0" destOrd="0" presId="urn:microsoft.com/office/officeart/2005/8/layout/bProcess2"/>
    <dgm:cxn modelId="{52161473-8C13-47B6-9115-5FFE22142F46}" type="presParOf" srcId="{2AAB4C98-B6B5-410F-8DFC-2207A959BB50}" destId="{923851CC-732A-4E3B-8C8B-5883393C7AC4}" srcOrd="1" destOrd="0" presId="urn:microsoft.com/office/officeart/2005/8/layout/bProcess2"/>
    <dgm:cxn modelId="{8880CCD4-BAA0-452A-91CB-A9681DDC7461}" type="presParOf" srcId="{A051B22B-D459-4F82-9C38-57DEBA7C54FD}" destId="{FCD3D8AF-A436-4877-A966-14F75F7A4B95}" srcOrd="9" destOrd="0" presId="urn:microsoft.com/office/officeart/2005/8/layout/bProcess2"/>
    <dgm:cxn modelId="{4B181A80-62AA-4A91-A473-3A15730CB21D}" type="presParOf" srcId="{A051B22B-D459-4F82-9C38-57DEBA7C54FD}" destId="{C9039A3E-13F5-44A9-9BB6-8A003584F4EB}"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6D963-36FA-474A-86A0-8EF5BB6E7D5F}"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22334FFE-3F41-4A96-AD5F-C880E7DB22D7}">
      <dgm:prSet phldrT="[Text]" custT="1"/>
      <dgm:spPr/>
      <dgm:t>
        <a:bodyPr/>
        <a:lstStyle/>
        <a:p>
          <a:r>
            <a:rPr lang="en-US" sz="1200" dirty="0" smtClean="0"/>
            <a:t>Similarities </a:t>
          </a:r>
          <a:endParaRPr lang="en-US" sz="1200" dirty="0"/>
        </a:p>
      </dgm:t>
    </dgm:pt>
    <dgm:pt modelId="{126E26BE-BB44-4079-8D38-CE6B751CC2A6}" type="parTrans" cxnId="{32688483-2D6F-4594-B593-8EF3B834B320}">
      <dgm:prSet/>
      <dgm:spPr/>
      <dgm:t>
        <a:bodyPr/>
        <a:lstStyle/>
        <a:p>
          <a:endParaRPr lang="en-US"/>
        </a:p>
      </dgm:t>
    </dgm:pt>
    <dgm:pt modelId="{90E9F4BC-1DD3-4808-90C1-DA04FD2C536D}" type="sibTrans" cxnId="{32688483-2D6F-4594-B593-8EF3B834B320}">
      <dgm:prSet/>
      <dgm:spPr/>
      <dgm:t>
        <a:bodyPr/>
        <a:lstStyle/>
        <a:p>
          <a:endParaRPr lang="en-US"/>
        </a:p>
      </dgm:t>
    </dgm:pt>
    <dgm:pt modelId="{A88131B5-A9CE-48D8-B4C7-E9F3B1372C7D}">
      <dgm:prSet phldrT="[Text]" custT="1"/>
      <dgm:spPr/>
      <dgm:t>
        <a:bodyPr/>
        <a:lstStyle/>
        <a:p>
          <a:r>
            <a:rPr lang="en-US" sz="1200" dirty="0" smtClean="0"/>
            <a:t>Construct language from prior conceptual knowledge</a:t>
          </a:r>
          <a:endParaRPr lang="en-US" sz="1200" dirty="0"/>
        </a:p>
      </dgm:t>
    </dgm:pt>
    <dgm:pt modelId="{138C50B0-0C9B-4B61-A754-9C247251C054}" type="parTrans" cxnId="{F21FF18A-225B-426D-B40A-944A4715E235}">
      <dgm:prSet/>
      <dgm:spPr/>
      <dgm:t>
        <a:bodyPr/>
        <a:lstStyle/>
        <a:p>
          <a:endParaRPr lang="en-US"/>
        </a:p>
      </dgm:t>
    </dgm:pt>
    <dgm:pt modelId="{05A4589E-1F2F-461B-B604-E8402A6D971B}" type="sibTrans" cxnId="{F21FF18A-225B-426D-B40A-944A4715E235}">
      <dgm:prSet/>
      <dgm:spPr/>
      <dgm:t>
        <a:bodyPr/>
        <a:lstStyle/>
        <a:p>
          <a:endParaRPr lang="en-US"/>
        </a:p>
      </dgm:t>
    </dgm:pt>
    <dgm:pt modelId="{1F20241C-7F29-4C68-ADC3-DBD35CEEF060}">
      <dgm:prSet phldrT="[Text]" custT="1"/>
      <dgm:spPr/>
      <dgm:t>
        <a:bodyPr/>
        <a:lstStyle/>
        <a:p>
          <a:r>
            <a:rPr lang="en-US" sz="1200" dirty="0" smtClean="0"/>
            <a:t>Active learners who test and revise hypotheses</a:t>
          </a:r>
          <a:endParaRPr lang="en-US" sz="1200" dirty="0"/>
        </a:p>
      </dgm:t>
    </dgm:pt>
    <dgm:pt modelId="{5E8FCFC7-20D3-4141-92B3-2F231AA48E27}" type="parTrans" cxnId="{F1D6916E-3A05-4411-B582-A2B71E76272C}">
      <dgm:prSet/>
      <dgm:spPr/>
      <dgm:t>
        <a:bodyPr/>
        <a:lstStyle/>
        <a:p>
          <a:endParaRPr lang="en-US"/>
        </a:p>
      </dgm:t>
    </dgm:pt>
    <dgm:pt modelId="{F537CA40-AE38-4706-AD60-97D0612EDD83}" type="sibTrans" cxnId="{F1D6916E-3A05-4411-B582-A2B71E76272C}">
      <dgm:prSet/>
      <dgm:spPr/>
      <dgm:t>
        <a:bodyPr/>
        <a:lstStyle/>
        <a:p>
          <a:endParaRPr lang="en-US"/>
        </a:p>
      </dgm:t>
    </dgm:pt>
    <dgm:pt modelId="{1DD90ED6-C83A-4118-A6A1-63B995E99A4D}">
      <dgm:prSet phldrT="[Text]" custT="1"/>
      <dgm:spPr/>
      <dgm:t>
        <a:bodyPr/>
        <a:lstStyle/>
        <a:p>
          <a:r>
            <a:rPr lang="en-US" sz="1200" dirty="0" smtClean="0"/>
            <a:t>Usually more cognitively developed</a:t>
          </a:r>
          <a:endParaRPr lang="en-US" sz="1200" dirty="0"/>
        </a:p>
      </dgm:t>
    </dgm:pt>
    <dgm:pt modelId="{51CCE34A-454F-4C27-8568-6B2CD903B31A}" type="parTrans" cxnId="{93E24DF7-1E5A-4C14-AA17-984EA3662D36}">
      <dgm:prSet/>
      <dgm:spPr/>
      <dgm:t>
        <a:bodyPr/>
        <a:lstStyle/>
        <a:p>
          <a:endParaRPr lang="en-US"/>
        </a:p>
      </dgm:t>
    </dgm:pt>
    <dgm:pt modelId="{66DB8AA5-C8C5-46C1-A02B-508DA61E310C}" type="sibTrans" cxnId="{93E24DF7-1E5A-4C14-AA17-984EA3662D36}">
      <dgm:prSet/>
      <dgm:spPr/>
      <dgm:t>
        <a:bodyPr/>
        <a:lstStyle/>
        <a:p>
          <a:endParaRPr lang="en-US"/>
        </a:p>
      </dgm:t>
    </dgm:pt>
    <dgm:pt modelId="{DB39BC21-A108-4647-8685-F876374977F9}">
      <dgm:prSet phldrT="[Text]" custT="1"/>
      <dgm:spPr/>
      <dgm:t>
        <a:bodyPr/>
        <a:lstStyle/>
        <a:p>
          <a:r>
            <a:rPr lang="en-US" sz="1200" dirty="0" smtClean="0"/>
            <a:t>Require an interactional process</a:t>
          </a:r>
          <a:endParaRPr lang="en-US" sz="1200" dirty="0"/>
        </a:p>
      </dgm:t>
    </dgm:pt>
    <dgm:pt modelId="{3ECC1436-C9DC-43CD-9451-CA24D4959269}" type="parTrans" cxnId="{89A817C7-16F6-4867-AB28-0683B0DC4C9C}">
      <dgm:prSet/>
      <dgm:spPr/>
      <dgm:t>
        <a:bodyPr/>
        <a:lstStyle/>
        <a:p>
          <a:endParaRPr lang="en-US"/>
        </a:p>
      </dgm:t>
    </dgm:pt>
    <dgm:pt modelId="{9B2E8131-A322-48BA-A68B-B0D9579E16BD}" type="sibTrans" cxnId="{89A817C7-16F6-4867-AB28-0683B0DC4C9C}">
      <dgm:prSet/>
      <dgm:spPr/>
      <dgm:t>
        <a:bodyPr/>
        <a:lstStyle/>
        <a:p>
          <a:endParaRPr lang="en-US"/>
        </a:p>
      </dgm:t>
    </dgm:pt>
    <dgm:pt modelId="{3BB83547-3B5F-4F01-A34C-FCF81C7F9E75}">
      <dgm:prSet phldrT="[Text]" custT="1"/>
      <dgm:spPr/>
      <dgm:t>
        <a:bodyPr/>
        <a:lstStyle/>
        <a:p>
          <a:r>
            <a:rPr lang="en-US" sz="1200" dirty="0" smtClean="0"/>
            <a:t>Use cognitive strategies</a:t>
          </a:r>
          <a:endParaRPr lang="en-US" sz="1200" dirty="0"/>
        </a:p>
      </dgm:t>
    </dgm:pt>
    <dgm:pt modelId="{836DDCA7-61AD-4C02-8DF3-BD2B62C1439E}" type="parTrans" cxnId="{D53CFE68-15ED-4BAC-8B9F-935BE7CAE3E2}">
      <dgm:prSet/>
      <dgm:spPr/>
      <dgm:t>
        <a:bodyPr/>
        <a:lstStyle/>
        <a:p>
          <a:endParaRPr lang="en-US"/>
        </a:p>
      </dgm:t>
    </dgm:pt>
    <dgm:pt modelId="{E05F8F7F-242F-4504-B965-BFC6CE3C71E2}" type="sibTrans" cxnId="{D53CFE68-15ED-4BAC-8B9F-935BE7CAE3E2}">
      <dgm:prSet/>
      <dgm:spPr/>
      <dgm:t>
        <a:bodyPr/>
        <a:lstStyle/>
        <a:p>
          <a:endParaRPr lang="en-US"/>
        </a:p>
      </dgm:t>
    </dgm:pt>
    <dgm:pt modelId="{B04EB5D8-D44B-405F-B7B0-9385D4D5B514}">
      <dgm:prSet phldrT="[Text]" custT="1"/>
      <dgm:spPr/>
      <dgm:t>
        <a:bodyPr/>
        <a:lstStyle/>
        <a:p>
          <a:r>
            <a:rPr lang="en-US" sz="1200" dirty="0" smtClean="0"/>
            <a:t>Aided by modified input</a:t>
          </a:r>
          <a:endParaRPr lang="en-US" sz="1200" dirty="0"/>
        </a:p>
      </dgm:t>
    </dgm:pt>
    <dgm:pt modelId="{AD7A2F82-8E15-401E-BF99-38BDA9C7FB0C}" type="parTrans" cxnId="{DEA02FCB-CBCF-4112-BADE-EBC629C177D1}">
      <dgm:prSet/>
      <dgm:spPr/>
      <dgm:t>
        <a:bodyPr/>
        <a:lstStyle/>
        <a:p>
          <a:endParaRPr lang="en-US"/>
        </a:p>
      </dgm:t>
    </dgm:pt>
    <dgm:pt modelId="{A484A6E3-FD7A-42FF-9346-0E2CFD6B9111}" type="sibTrans" cxnId="{DEA02FCB-CBCF-4112-BADE-EBC629C177D1}">
      <dgm:prSet/>
      <dgm:spPr/>
      <dgm:t>
        <a:bodyPr/>
        <a:lstStyle/>
        <a:p>
          <a:endParaRPr lang="en-US"/>
        </a:p>
      </dgm:t>
    </dgm:pt>
    <dgm:pt modelId="{2E9C50A0-C774-438E-98CD-DB261F07222D}">
      <dgm:prSet phldrT="[Text]" custT="1"/>
      <dgm:spPr/>
      <dgm:t>
        <a:bodyPr/>
        <a:lstStyle/>
        <a:p>
          <a:r>
            <a:rPr lang="en-US" sz="1200" dirty="0" smtClean="0"/>
            <a:t>Predictable stages</a:t>
          </a:r>
          <a:endParaRPr lang="en-US" sz="1200" dirty="0"/>
        </a:p>
      </dgm:t>
    </dgm:pt>
    <dgm:pt modelId="{1E047E2C-5A3F-4FA9-971C-957BFC34D4B5}" type="parTrans" cxnId="{517DB973-A1AD-4A20-B759-3A5D946C8890}">
      <dgm:prSet/>
      <dgm:spPr/>
      <dgm:t>
        <a:bodyPr/>
        <a:lstStyle/>
        <a:p>
          <a:endParaRPr lang="en-US"/>
        </a:p>
      </dgm:t>
    </dgm:pt>
    <dgm:pt modelId="{8C59BC91-87D0-4CBA-AE81-06C336B7F140}" type="sibTrans" cxnId="{517DB973-A1AD-4A20-B759-3A5D946C8890}">
      <dgm:prSet/>
      <dgm:spPr/>
      <dgm:t>
        <a:bodyPr/>
        <a:lstStyle/>
        <a:p>
          <a:endParaRPr lang="en-US"/>
        </a:p>
      </dgm:t>
    </dgm:pt>
    <dgm:pt modelId="{4A80D7EC-902C-4BE0-8634-93479FF702B8}">
      <dgm:prSet phldrT="[Text]" custT="1"/>
      <dgm:spPr/>
      <dgm:t>
        <a:bodyPr/>
        <a:lstStyle/>
        <a:p>
          <a:r>
            <a:rPr lang="en-US" sz="1200" dirty="0" smtClean="0"/>
            <a:t>Make developmental errors</a:t>
          </a:r>
          <a:endParaRPr lang="en-US" sz="1200" dirty="0"/>
        </a:p>
      </dgm:t>
    </dgm:pt>
    <dgm:pt modelId="{7C86ECC0-DFDE-45B6-8708-DC5E34DE2064}" type="parTrans" cxnId="{526002E8-6C81-42B4-ABF7-50A8501E13DD}">
      <dgm:prSet/>
      <dgm:spPr/>
      <dgm:t>
        <a:bodyPr/>
        <a:lstStyle/>
        <a:p>
          <a:endParaRPr lang="en-US"/>
        </a:p>
      </dgm:t>
    </dgm:pt>
    <dgm:pt modelId="{BCFA6DFD-0E06-4A80-955E-DCE5721B5E7C}" type="sibTrans" cxnId="{526002E8-6C81-42B4-ABF7-50A8501E13DD}">
      <dgm:prSet/>
      <dgm:spPr/>
      <dgm:t>
        <a:bodyPr/>
        <a:lstStyle/>
        <a:p>
          <a:endParaRPr lang="en-US"/>
        </a:p>
      </dgm:t>
    </dgm:pt>
    <dgm:pt modelId="{79469F5B-801D-42A5-9889-57B5BD245D54}">
      <dgm:prSet phldrT="[Text]" custT="1"/>
      <dgm:spPr/>
      <dgm:t>
        <a:bodyPr/>
        <a:lstStyle/>
        <a:p>
          <a:r>
            <a:rPr lang="en-US" sz="1200" dirty="0" smtClean="0"/>
            <a:t>Require a silent period</a:t>
          </a:r>
          <a:endParaRPr lang="en-US" sz="1200" dirty="0"/>
        </a:p>
      </dgm:t>
    </dgm:pt>
    <dgm:pt modelId="{79616B71-EE7C-44D6-9F04-91ED03792267}" type="parTrans" cxnId="{34F9A3A7-147A-4401-9FCF-C52EA8D25B64}">
      <dgm:prSet/>
      <dgm:spPr/>
      <dgm:t>
        <a:bodyPr/>
        <a:lstStyle/>
        <a:p>
          <a:endParaRPr lang="en-US"/>
        </a:p>
      </dgm:t>
    </dgm:pt>
    <dgm:pt modelId="{CBB517A3-A8C8-4B6D-ADF3-5CF07D0EC4C3}" type="sibTrans" cxnId="{34F9A3A7-147A-4401-9FCF-C52EA8D25B64}">
      <dgm:prSet/>
      <dgm:spPr/>
      <dgm:t>
        <a:bodyPr/>
        <a:lstStyle/>
        <a:p>
          <a:endParaRPr lang="en-US"/>
        </a:p>
      </dgm:t>
    </dgm:pt>
    <dgm:pt modelId="{52786DC7-0AB0-4B9B-8631-0621CAC1F8F3}">
      <dgm:prSet phldrT="[Text]" custT="1"/>
      <dgm:spPr/>
      <dgm:t>
        <a:bodyPr/>
        <a:lstStyle/>
        <a:p>
          <a:r>
            <a:rPr lang="en-US" sz="1200" dirty="0" smtClean="0"/>
            <a:t>Differences</a:t>
          </a:r>
          <a:endParaRPr lang="en-US" sz="1200" dirty="0"/>
        </a:p>
      </dgm:t>
    </dgm:pt>
    <dgm:pt modelId="{4981346B-0FDB-48B5-A08E-35D8E4131D57}" type="parTrans" cxnId="{88FD5C74-2FDB-4AD2-A3FC-0A6D2A0E6CA7}">
      <dgm:prSet/>
      <dgm:spPr/>
      <dgm:t>
        <a:bodyPr/>
        <a:lstStyle/>
        <a:p>
          <a:endParaRPr lang="en-US"/>
        </a:p>
      </dgm:t>
    </dgm:pt>
    <dgm:pt modelId="{770B8FD8-1FEF-43EF-8DAA-19D6FCF948F0}" type="sibTrans" cxnId="{88FD5C74-2FDB-4AD2-A3FC-0A6D2A0E6CA7}">
      <dgm:prSet/>
      <dgm:spPr/>
      <dgm:t>
        <a:bodyPr/>
        <a:lstStyle/>
        <a:p>
          <a:endParaRPr lang="en-US"/>
        </a:p>
      </dgm:t>
    </dgm:pt>
    <dgm:pt modelId="{69854EFC-3B69-41D8-92A0-2EDAD2E18CC1}">
      <dgm:prSet phldrT="[Text]" custT="1"/>
      <dgm:spPr/>
      <dgm:t>
        <a:bodyPr/>
        <a:lstStyle/>
        <a:p>
          <a:r>
            <a:rPr lang="en-US" sz="1200" dirty="0" smtClean="0"/>
            <a:t>Greater knowledge of the world</a:t>
          </a:r>
          <a:endParaRPr lang="en-US" sz="1200" dirty="0"/>
        </a:p>
      </dgm:t>
    </dgm:pt>
    <dgm:pt modelId="{08525085-4F98-4280-8AB3-0F1E27AAB422}" type="parTrans" cxnId="{31512B64-375F-45DD-9609-FCF76334EF0D}">
      <dgm:prSet/>
      <dgm:spPr/>
      <dgm:t>
        <a:bodyPr/>
        <a:lstStyle/>
        <a:p>
          <a:endParaRPr lang="en-US"/>
        </a:p>
      </dgm:t>
    </dgm:pt>
    <dgm:pt modelId="{9DAB634C-D3C3-4DED-90E0-A657C6BA78E0}" type="sibTrans" cxnId="{31512B64-375F-45DD-9609-FCF76334EF0D}">
      <dgm:prSet/>
      <dgm:spPr/>
      <dgm:t>
        <a:bodyPr/>
        <a:lstStyle/>
        <a:p>
          <a:endParaRPr lang="en-US"/>
        </a:p>
      </dgm:t>
    </dgm:pt>
    <dgm:pt modelId="{9AF6C24D-B52B-414A-9939-76A30CB4A495}">
      <dgm:prSet phldrT="[Text]" custT="1"/>
      <dgm:spPr/>
      <dgm:t>
        <a:bodyPr/>
        <a:lstStyle/>
        <a:p>
          <a:r>
            <a:rPr lang="en-US" sz="1200" dirty="0" smtClean="0"/>
            <a:t>Can learn and apply rules more easily</a:t>
          </a:r>
          <a:endParaRPr lang="en-US" sz="1200" dirty="0"/>
        </a:p>
      </dgm:t>
    </dgm:pt>
    <dgm:pt modelId="{5A169B64-ED17-48EB-8118-53326A7A022A}" type="parTrans" cxnId="{EEF640B0-CC94-44DF-9964-E8C32E986D4B}">
      <dgm:prSet/>
      <dgm:spPr/>
      <dgm:t>
        <a:bodyPr/>
        <a:lstStyle/>
        <a:p>
          <a:endParaRPr lang="en-US"/>
        </a:p>
      </dgm:t>
    </dgm:pt>
    <dgm:pt modelId="{D91E8E89-5B2A-4CBA-A32F-ED39F954858E}" type="sibTrans" cxnId="{EEF640B0-CC94-44DF-9964-E8C32E986D4B}">
      <dgm:prSet/>
      <dgm:spPr/>
      <dgm:t>
        <a:bodyPr/>
        <a:lstStyle/>
        <a:p>
          <a:endParaRPr lang="en-US"/>
        </a:p>
      </dgm:t>
    </dgm:pt>
    <dgm:pt modelId="{0345CEAB-1F03-4765-8C44-65A96DBAD751}">
      <dgm:prSet phldrT="[Text]" custT="1"/>
      <dgm:spPr/>
      <dgm:t>
        <a:bodyPr/>
        <a:lstStyle/>
        <a:p>
          <a:r>
            <a:rPr lang="en-US" sz="1200" dirty="0" smtClean="0"/>
            <a:t>Has more control over the input</a:t>
          </a:r>
          <a:endParaRPr lang="en-US" sz="1200" dirty="0"/>
        </a:p>
      </dgm:t>
    </dgm:pt>
    <dgm:pt modelId="{1CABF04B-5CD1-47C3-BE26-D1D97C9CFA99}" type="parTrans" cxnId="{625D089E-98E7-4654-841D-C04A92FE6CF2}">
      <dgm:prSet/>
      <dgm:spPr/>
      <dgm:t>
        <a:bodyPr/>
        <a:lstStyle/>
        <a:p>
          <a:endParaRPr lang="en-US"/>
        </a:p>
      </dgm:t>
    </dgm:pt>
    <dgm:pt modelId="{20C333FF-47A5-4698-B6B9-ADF61B50E04B}" type="sibTrans" cxnId="{625D089E-98E7-4654-841D-C04A92FE6CF2}">
      <dgm:prSet/>
      <dgm:spPr/>
      <dgm:t>
        <a:bodyPr/>
        <a:lstStyle/>
        <a:p>
          <a:endParaRPr lang="en-US"/>
        </a:p>
      </dgm:t>
    </dgm:pt>
    <dgm:pt modelId="{3DB64189-A258-4884-B3DB-9AEA6E167929}">
      <dgm:prSet phldrT="[Text]" custT="1"/>
      <dgm:spPr/>
      <dgm:t>
        <a:bodyPr/>
        <a:lstStyle/>
        <a:p>
          <a:r>
            <a:rPr lang="en-US" sz="1200" dirty="0" smtClean="0"/>
            <a:t>Has L1 as a resource</a:t>
          </a:r>
          <a:endParaRPr lang="en-US" sz="1200" dirty="0"/>
        </a:p>
      </dgm:t>
    </dgm:pt>
    <dgm:pt modelId="{D4FD0064-7BC4-4875-B0CB-B6A99050D2E8}" type="parTrans" cxnId="{4B2A94E4-97D6-4729-BB87-9058412EC958}">
      <dgm:prSet/>
      <dgm:spPr/>
      <dgm:t>
        <a:bodyPr/>
        <a:lstStyle/>
        <a:p>
          <a:endParaRPr lang="en-US"/>
        </a:p>
      </dgm:t>
    </dgm:pt>
    <dgm:pt modelId="{F5FD7EFE-EDB4-4643-A283-DD575A1A6A8C}" type="sibTrans" cxnId="{4B2A94E4-97D6-4729-BB87-9058412EC958}">
      <dgm:prSet/>
      <dgm:spPr/>
      <dgm:t>
        <a:bodyPr/>
        <a:lstStyle/>
        <a:p>
          <a:endParaRPr lang="en-US"/>
        </a:p>
      </dgm:t>
    </dgm:pt>
    <dgm:pt modelId="{66597E7A-0441-4413-8A38-F85EE1774FA1}">
      <dgm:prSet phldrT="[Text]" custT="1"/>
      <dgm:spPr/>
      <dgm:t>
        <a:bodyPr/>
        <a:lstStyle/>
        <a:p>
          <a:r>
            <a:rPr lang="en-US" sz="1200" dirty="0" smtClean="0"/>
            <a:t>May have other languages from which to draw</a:t>
          </a:r>
          <a:endParaRPr lang="en-US" sz="1200" dirty="0"/>
        </a:p>
      </dgm:t>
    </dgm:pt>
    <dgm:pt modelId="{53A1011F-BC56-4C1C-B138-2270543AF43B}" type="parTrans" cxnId="{1658F591-1A7C-4A09-BC64-D4C3DFD09329}">
      <dgm:prSet/>
      <dgm:spPr/>
      <dgm:t>
        <a:bodyPr/>
        <a:lstStyle/>
        <a:p>
          <a:endParaRPr lang="en-US"/>
        </a:p>
      </dgm:t>
    </dgm:pt>
    <dgm:pt modelId="{8E4B2CEB-E3D0-4DF3-A45D-70282327630D}" type="sibTrans" cxnId="{1658F591-1A7C-4A09-BC64-D4C3DFD09329}">
      <dgm:prSet/>
      <dgm:spPr/>
      <dgm:t>
        <a:bodyPr/>
        <a:lstStyle/>
        <a:p>
          <a:endParaRPr lang="en-US"/>
        </a:p>
      </dgm:t>
    </dgm:pt>
    <dgm:pt modelId="{342B689E-1B72-4D63-ADED-F2F8B99D204D}">
      <dgm:prSet phldrT="[Text]" custT="1"/>
      <dgm:spPr/>
      <dgm:t>
        <a:bodyPr/>
        <a:lstStyle/>
        <a:p>
          <a:r>
            <a:rPr lang="en-US" sz="1200" dirty="0" smtClean="0"/>
            <a:t>Is familiar with one or more cultures</a:t>
          </a:r>
          <a:endParaRPr lang="en-US" sz="1200" dirty="0"/>
        </a:p>
      </dgm:t>
    </dgm:pt>
    <dgm:pt modelId="{68894A0F-1233-4E84-AD0E-F6543E79B88C}" type="parTrans" cxnId="{378C11A9-2A96-43AC-A2A9-9623D8906625}">
      <dgm:prSet/>
      <dgm:spPr/>
      <dgm:t>
        <a:bodyPr/>
        <a:lstStyle/>
        <a:p>
          <a:endParaRPr lang="en-US"/>
        </a:p>
      </dgm:t>
    </dgm:pt>
    <dgm:pt modelId="{7DE8E876-9798-4E18-8F5B-1B7AE1C0B69A}" type="sibTrans" cxnId="{378C11A9-2A96-43AC-A2A9-9623D8906625}">
      <dgm:prSet/>
      <dgm:spPr/>
      <dgm:t>
        <a:bodyPr/>
        <a:lstStyle/>
        <a:p>
          <a:endParaRPr lang="en-US"/>
        </a:p>
      </dgm:t>
    </dgm:pt>
    <dgm:pt modelId="{124BEFFD-C338-4C4B-9858-CE72862BB5FF}">
      <dgm:prSet phldrT="[Text]" custT="1"/>
      <dgm:spPr/>
      <dgm:t>
        <a:bodyPr/>
        <a:lstStyle/>
        <a:p>
          <a:r>
            <a:rPr lang="en-US" sz="1200" dirty="0" smtClean="0"/>
            <a:t>May have a problem with attitude and/or motivation</a:t>
          </a:r>
          <a:endParaRPr lang="en-US" sz="1200" dirty="0"/>
        </a:p>
      </dgm:t>
    </dgm:pt>
    <dgm:pt modelId="{3AF953C3-C9A5-4C72-9CC6-C7681F75826F}" type="parTrans" cxnId="{53D86A94-9583-4365-88A2-7B00205AC526}">
      <dgm:prSet/>
      <dgm:spPr/>
      <dgm:t>
        <a:bodyPr/>
        <a:lstStyle/>
        <a:p>
          <a:endParaRPr lang="en-US"/>
        </a:p>
      </dgm:t>
    </dgm:pt>
    <dgm:pt modelId="{8DE70BD5-7488-4648-9A8B-964A4F00284F}" type="sibTrans" cxnId="{53D86A94-9583-4365-88A2-7B00205AC526}">
      <dgm:prSet/>
      <dgm:spPr/>
      <dgm:t>
        <a:bodyPr/>
        <a:lstStyle/>
        <a:p>
          <a:endParaRPr lang="en-US"/>
        </a:p>
      </dgm:t>
    </dgm:pt>
    <dgm:pt modelId="{2BDB52D2-85EF-4304-B691-AEB817DF97CB}">
      <dgm:prSet phldrT="[Text]" custT="1"/>
      <dgm:spPr/>
      <dgm:t>
        <a:bodyPr/>
        <a:lstStyle/>
        <a:p>
          <a:r>
            <a:rPr lang="en-US" sz="1200" dirty="0" smtClean="0"/>
            <a:t>More likely to be inhibited, anxious, and/or afraid of making errors</a:t>
          </a:r>
          <a:endParaRPr lang="en-US" sz="1200" dirty="0"/>
        </a:p>
      </dgm:t>
    </dgm:pt>
    <dgm:pt modelId="{3D577582-1E90-40CE-8AE0-179A757C9510}" type="parTrans" cxnId="{47174655-FC76-480A-A189-8DAE0CD28AB3}">
      <dgm:prSet/>
      <dgm:spPr/>
      <dgm:t>
        <a:bodyPr/>
        <a:lstStyle/>
        <a:p>
          <a:endParaRPr lang="en-US"/>
        </a:p>
      </dgm:t>
    </dgm:pt>
    <dgm:pt modelId="{88393178-06AD-4294-96E6-F75D1A08E0EE}" type="sibTrans" cxnId="{47174655-FC76-480A-A189-8DAE0CD28AB3}">
      <dgm:prSet/>
      <dgm:spPr/>
      <dgm:t>
        <a:bodyPr/>
        <a:lstStyle/>
        <a:p>
          <a:endParaRPr lang="en-US"/>
        </a:p>
      </dgm:t>
    </dgm:pt>
    <dgm:pt modelId="{3E7ECE0C-82C2-439B-B3E2-D33280A66906}" type="pres">
      <dgm:prSet presAssocID="{5FE6D963-36FA-474A-86A0-8EF5BB6E7D5F}" presName="compositeShape" presStyleCnt="0">
        <dgm:presLayoutVars>
          <dgm:chMax val="2"/>
          <dgm:dir/>
          <dgm:resizeHandles val="exact"/>
        </dgm:presLayoutVars>
      </dgm:prSet>
      <dgm:spPr/>
      <dgm:t>
        <a:bodyPr/>
        <a:lstStyle/>
        <a:p>
          <a:endParaRPr lang="en-US"/>
        </a:p>
      </dgm:t>
    </dgm:pt>
    <dgm:pt modelId="{6182F90C-9B20-41AC-A36C-6CE002EFAE75}" type="pres">
      <dgm:prSet presAssocID="{22334FFE-3F41-4A96-AD5F-C880E7DB22D7}" presName="upArrow" presStyleLbl="node1" presStyleIdx="0" presStyleCnt="2"/>
      <dgm:spPr/>
    </dgm:pt>
    <dgm:pt modelId="{BCD65A88-688D-4FE1-B52F-EC7D3DEBAEFF}" type="pres">
      <dgm:prSet presAssocID="{22334FFE-3F41-4A96-AD5F-C880E7DB22D7}" presName="upArrowText" presStyleLbl="revTx" presStyleIdx="0" presStyleCnt="2">
        <dgm:presLayoutVars>
          <dgm:chMax val="0"/>
          <dgm:bulletEnabled val="1"/>
        </dgm:presLayoutVars>
      </dgm:prSet>
      <dgm:spPr/>
      <dgm:t>
        <a:bodyPr/>
        <a:lstStyle/>
        <a:p>
          <a:endParaRPr lang="en-US"/>
        </a:p>
      </dgm:t>
    </dgm:pt>
    <dgm:pt modelId="{9B0A4B82-5242-452F-8DC5-C1D9660826F8}" type="pres">
      <dgm:prSet presAssocID="{52786DC7-0AB0-4B9B-8631-0621CAC1F8F3}" presName="downArrow" presStyleLbl="node1" presStyleIdx="1" presStyleCnt="2"/>
      <dgm:spPr/>
    </dgm:pt>
    <dgm:pt modelId="{FFF21A9D-7F40-4815-81B8-C3ACE140ADB2}" type="pres">
      <dgm:prSet presAssocID="{52786DC7-0AB0-4B9B-8631-0621CAC1F8F3}" presName="downArrowText" presStyleLbl="revTx" presStyleIdx="1" presStyleCnt="2">
        <dgm:presLayoutVars>
          <dgm:chMax val="0"/>
          <dgm:bulletEnabled val="1"/>
        </dgm:presLayoutVars>
      </dgm:prSet>
      <dgm:spPr/>
      <dgm:t>
        <a:bodyPr/>
        <a:lstStyle/>
        <a:p>
          <a:endParaRPr lang="en-US"/>
        </a:p>
      </dgm:t>
    </dgm:pt>
  </dgm:ptLst>
  <dgm:cxnLst>
    <dgm:cxn modelId="{E46D7D2F-CB35-4609-87D9-21E0D00CB9F5}" type="presOf" srcId="{1F20241C-7F29-4C68-ADC3-DBD35CEEF060}" destId="{BCD65A88-688D-4FE1-B52F-EC7D3DEBAEFF}" srcOrd="0" destOrd="2" presId="urn:microsoft.com/office/officeart/2005/8/layout/arrow4"/>
    <dgm:cxn modelId="{9FD6BC93-F417-4C23-861B-97AE343418E7}" type="presOf" srcId="{22334FFE-3F41-4A96-AD5F-C880E7DB22D7}" destId="{BCD65A88-688D-4FE1-B52F-EC7D3DEBAEFF}" srcOrd="0" destOrd="0" presId="urn:microsoft.com/office/officeart/2005/8/layout/arrow4"/>
    <dgm:cxn modelId="{76CCD24E-D444-470A-8D77-C28060D2E27B}" type="presOf" srcId="{2BDB52D2-85EF-4304-B691-AEB817DF97CB}" destId="{FFF21A9D-7F40-4815-81B8-C3ACE140ADB2}" srcOrd="0" destOrd="9" presId="urn:microsoft.com/office/officeart/2005/8/layout/arrow4"/>
    <dgm:cxn modelId="{1658F591-1A7C-4A09-BC64-D4C3DFD09329}" srcId="{52786DC7-0AB0-4B9B-8631-0621CAC1F8F3}" destId="{66597E7A-0441-4413-8A38-F85EE1774FA1}" srcOrd="5" destOrd="0" parTransId="{53A1011F-BC56-4C1C-B138-2270543AF43B}" sibTransId="{8E4B2CEB-E3D0-4DF3-A45D-70282327630D}"/>
    <dgm:cxn modelId="{E522DB1F-380F-4706-A624-AC6CFE8C2427}" type="presOf" srcId="{69854EFC-3B69-41D8-92A0-2EDAD2E18CC1}" destId="{FFF21A9D-7F40-4815-81B8-C3ACE140ADB2}" srcOrd="0" destOrd="2" presId="urn:microsoft.com/office/officeart/2005/8/layout/arrow4"/>
    <dgm:cxn modelId="{18F6AA70-2AD7-469E-BFCE-0946692E7F50}" type="presOf" srcId="{4A80D7EC-902C-4BE0-8634-93479FF702B8}" destId="{BCD65A88-688D-4FE1-B52F-EC7D3DEBAEFF}" srcOrd="0" destOrd="7" presId="urn:microsoft.com/office/officeart/2005/8/layout/arrow4"/>
    <dgm:cxn modelId="{DEA02FCB-CBCF-4112-BADE-EBC629C177D1}" srcId="{22334FFE-3F41-4A96-AD5F-C880E7DB22D7}" destId="{B04EB5D8-D44B-405F-B7B0-9385D4D5B514}" srcOrd="4" destOrd="0" parTransId="{AD7A2F82-8E15-401E-BF99-38BDA9C7FB0C}" sibTransId="{A484A6E3-FD7A-42FF-9346-0E2CFD6B9111}"/>
    <dgm:cxn modelId="{53D86A94-9583-4365-88A2-7B00205AC526}" srcId="{52786DC7-0AB0-4B9B-8631-0621CAC1F8F3}" destId="{124BEFFD-C338-4C4B-9858-CE72862BB5FF}" srcOrd="7" destOrd="0" parTransId="{3AF953C3-C9A5-4C72-9CC6-C7681F75826F}" sibTransId="{8DE70BD5-7488-4648-9A8B-964A4F00284F}"/>
    <dgm:cxn modelId="{7480CFEC-38FC-47B5-9B26-B7D1D5C74D15}" type="presOf" srcId="{79469F5B-801D-42A5-9889-57B5BD245D54}" destId="{BCD65A88-688D-4FE1-B52F-EC7D3DEBAEFF}" srcOrd="0" destOrd="8" presId="urn:microsoft.com/office/officeart/2005/8/layout/arrow4"/>
    <dgm:cxn modelId="{7741866E-488A-45E5-B0F0-DDE487E949B5}" type="presOf" srcId="{DB39BC21-A108-4647-8685-F876374977F9}" destId="{BCD65A88-688D-4FE1-B52F-EC7D3DEBAEFF}" srcOrd="0" destOrd="3" presId="urn:microsoft.com/office/officeart/2005/8/layout/arrow4"/>
    <dgm:cxn modelId="{C35B7FD6-B471-4D91-8416-C5B99F225021}" type="presOf" srcId="{B04EB5D8-D44B-405F-B7B0-9385D4D5B514}" destId="{BCD65A88-688D-4FE1-B52F-EC7D3DEBAEFF}" srcOrd="0" destOrd="5" presId="urn:microsoft.com/office/officeart/2005/8/layout/arrow4"/>
    <dgm:cxn modelId="{32688483-2D6F-4594-B593-8EF3B834B320}" srcId="{5FE6D963-36FA-474A-86A0-8EF5BB6E7D5F}" destId="{22334FFE-3F41-4A96-AD5F-C880E7DB22D7}" srcOrd="0" destOrd="0" parTransId="{126E26BE-BB44-4079-8D38-CE6B751CC2A6}" sibTransId="{90E9F4BC-1DD3-4808-90C1-DA04FD2C536D}"/>
    <dgm:cxn modelId="{C1A0B8A7-985A-4F7B-BDBB-280E7B82646A}" type="presOf" srcId="{124BEFFD-C338-4C4B-9858-CE72862BB5FF}" destId="{FFF21A9D-7F40-4815-81B8-C3ACE140ADB2}" srcOrd="0" destOrd="8" presId="urn:microsoft.com/office/officeart/2005/8/layout/arrow4"/>
    <dgm:cxn modelId="{BD7AB213-61F9-448C-A848-B7F467FC06B3}" type="presOf" srcId="{342B689E-1B72-4D63-ADED-F2F8B99D204D}" destId="{FFF21A9D-7F40-4815-81B8-C3ACE140ADB2}" srcOrd="0" destOrd="7" presId="urn:microsoft.com/office/officeart/2005/8/layout/arrow4"/>
    <dgm:cxn modelId="{4B2A94E4-97D6-4729-BB87-9058412EC958}" srcId="{52786DC7-0AB0-4B9B-8631-0621CAC1F8F3}" destId="{3DB64189-A258-4884-B3DB-9AEA6E167929}" srcOrd="4" destOrd="0" parTransId="{D4FD0064-7BC4-4875-B0CB-B6A99050D2E8}" sibTransId="{F5FD7EFE-EDB4-4643-A283-DD575A1A6A8C}"/>
    <dgm:cxn modelId="{06DE2646-DA67-4145-9126-74D786E9A347}" type="presOf" srcId="{5FE6D963-36FA-474A-86A0-8EF5BB6E7D5F}" destId="{3E7ECE0C-82C2-439B-B3E2-D33280A66906}" srcOrd="0" destOrd="0" presId="urn:microsoft.com/office/officeart/2005/8/layout/arrow4"/>
    <dgm:cxn modelId="{F66C53DB-A4FC-4588-93C8-694D677B8CDC}" type="presOf" srcId="{0345CEAB-1F03-4765-8C44-65A96DBAD751}" destId="{FFF21A9D-7F40-4815-81B8-C3ACE140ADB2}" srcOrd="0" destOrd="4" presId="urn:microsoft.com/office/officeart/2005/8/layout/arrow4"/>
    <dgm:cxn modelId="{151467BC-659C-49D4-A301-77769D8744CB}" type="presOf" srcId="{66597E7A-0441-4413-8A38-F85EE1774FA1}" destId="{FFF21A9D-7F40-4815-81B8-C3ACE140ADB2}" srcOrd="0" destOrd="6" presId="urn:microsoft.com/office/officeart/2005/8/layout/arrow4"/>
    <dgm:cxn modelId="{D53CFE68-15ED-4BAC-8B9F-935BE7CAE3E2}" srcId="{22334FFE-3F41-4A96-AD5F-C880E7DB22D7}" destId="{3BB83547-3B5F-4F01-A34C-FCF81C7F9E75}" srcOrd="3" destOrd="0" parTransId="{836DDCA7-61AD-4C02-8DF3-BD2B62C1439E}" sibTransId="{E05F8F7F-242F-4504-B965-BFC6CE3C71E2}"/>
    <dgm:cxn modelId="{FFFB238D-0405-499E-BA65-5E6C4313084C}" type="presOf" srcId="{A88131B5-A9CE-48D8-B4C7-E9F3B1372C7D}" destId="{BCD65A88-688D-4FE1-B52F-EC7D3DEBAEFF}" srcOrd="0" destOrd="1" presId="urn:microsoft.com/office/officeart/2005/8/layout/arrow4"/>
    <dgm:cxn modelId="{62147A9C-BF2A-4C9E-B2F1-1626F2A7E4BB}" type="presOf" srcId="{9AF6C24D-B52B-414A-9939-76A30CB4A495}" destId="{FFF21A9D-7F40-4815-81B8-C3ACE140ADB2}" srcOrd="0" destOrd="3" presId="urn:microsoft.com/office/officeart/2005/8/layout/arrow4"/>
    <dgm:cxn modelId="{517DB973-A1AD-4A20-B759-3A5D946C8890}" srcId="{22334FFE-3F41-4A96-AD5F-C880E7DB22D7}" destId="{2E9C50A0-C774-438E-98CD-DB261F07222D}" srcOrd="5" destOrd="0" parTransId="{1E047E2C-5A3F-4FA9-971C-957BFC34D4B5}" sibTransId="{8C59BC91-87D0-4CBA-AE81-06C336B7F140}"/>
    <dgm:cxn modelId="{47174655-FC76-480A-A189-8DAE0CD28AB3}" srcId="{52786DC7-0AB0-4B9B-8631-0621CAC1F8F3}" destId="{2BDB52D2-85EF-4304-B691-AEB817DF97CB}" srcOrd="8" destOrd="0" parTransId="{3D577582-1E90-40CE-8AE0-179A757C9510}" sibTransId="{88393178-06AD-4294-96E6-F75D1A08E0EE}"/>
    <dgm:cxn modelId="{88FD5C74-2FDB-4AD2-A3FC-0A6D2A0E6CA7}" srcId="{5FE6D963-36FA-474A-86A0-8EF5BB6E7D5F}" destId="{52786DC7-0AB0-4B9B-8631-0621CAC1F8F3}" srcOrd="1" destOrd="0" parTransId="{4981346B-0FDB-48B5-A08E-35D8E4131D57}" sibTransId="{770B8FD8-1FEF-43EF-8DAA-19D6FCF948F0}"/>
    <dgm:cxn modelId="{89A817C7-16F6-4867-AB28-0683B0DC4C9C}" srcId="{22334FFE-3F41-4A96-AD5F-C880E7DB22D7}" destId="{DB39BC21-A108-4647-8685-F876374977F9}" srcOrd="2" destOrd="0" parTransId="{3ECC1436-C9DC-43CD-9451-CA24D4959269}" sibTransId="{9B2E8131-A322-48BA-A68B-B0D9579E16BD}"/>
    <dgm:cxn modelId="{625D089E-98E7-4654-841D-C04A92FE6CF2}" srcId="{52786DC7-0AB0-4B9B-8631-0621CAC1F8F3}" destId="{0345CEAB-1F03-4765-8C44-65A96DBAD751}" srcOrd="3" destOrd="0" parTransId="{1CABF04B-5CD1-47C3-BE26-D1D97C9CFA99}" sibTransId="{20C333FF-47A5-4698-B6B9-ADF61B50E04B}"/>
    <dgm:cxn modelId="{EEF640B0-CC94-44DF-9964-E8C32E986D4B}" srcId="{52786DC7-0AB0-4B9B-8631-0621CAC1F8F3}" destId="{9AF6C24D-B52B-414A-9939-76A30CB4A495}" srcOrd="2" destOrd="0" parTransId="{5A169B64-ED17-48EB-8118-53326A7A022A}" sibTransId="{D91E8E89-5B2A-4CBA-A32F-ED39F954858E}"/>
    <dgm:cxn modelId="{31512B64-375F-45DD-9609-FCF76334EF0D}" srcId="{52786DC7-0AB0-4B9B-8631-0621CAC1F8F3}" destId="{69854EFC-3B69-41D8-92A0-2EDAD2E18CC1}" srcOrd="1" destOrd="0" parTransId="{08525085-4F98-4280-8AB3-0F1E27AAB422}" sibTransId="{9DAB634C-D3C3-4DED-90E0-A657C6BA78E0}"/>
    <dgm:cxn modelId="{A4EF36C4-08A6-440C-A765-8256EC8E79CD}" type="presOf" srcId="{3BB83547-3B5F-4F01-A34C-FCF81C7F9E75}" destId="{BCD65A88-688D-4FE1-B52F-EC7D3DEBAEFF}" srcOrd="0" destOrd="4" presId="urn:microsoft.com/office/officeart/2005/8/layout/arrow4"/>
    <dgm:cxn modelId="{90FE0C16-AF50-4947-B479-6F9B895E8E94}" type="presOf" srcId="{2E9C50A0-C774-438E-98CD-DB261F07222D}" destId="{BCD65A88-688D-4FE1-B52F-EC7D3DEBAEFF}" srcOrd="0" destOrd="6" presId="urn:microsoft.com/office/officeart/2005/8/layout/arrow4"/>
    <dgm:cxn modelId="{34F9A3A7-147A-4401-9FCF-C52EA8D25B64}" srcId="{22334FFE-3F41-4A96-AD5F-C880E7DB22D7}" destId="{79469F5B-801D-42A5-9889-57B5BD245D54}" srcOrd="7" destOrd="0" parTransId="{79616B71-EE7C-44D6-9F04-91ED03792267}" sibTransId="{CBB517A3-A8C8-4B6D-ADF3-5CF07D0EC4C3}"/>
    <dgm:cxn modelId="{93E24DF7-1E5A-4C14-AA17-984EA3662D36}" srcId="{52786DC7-0AB0-4B9B-8631-0621CAC1F8F3}" destId="{1DD90ED6-C83A-4118-A6A1-63B995E99A4D}" srcOrd="0" destOrd="0" parTransId="{51CCE34A-454F-4C27-8568-6B2CD903B31A}" sibTransId="{66DB8AA5-C8C5-46C1-A02B-508DA61E310C}"/>
    <dgm:cxn modelId="{F21FF18A-225B-426D-B40A-944A4715E235}" srcId="{22334FFE-3F41-4A96-AD5F-C880E7DB22D7}" destId="{A88131B5-A9CE-48D8-B4C7-E9F3B1372C7D}" srcOrd="0" destOrd="0" parTransId="{138C50B0-0C9B-4B61-A754-9C247251C054}" sibTransId="{05A4589E-1F2F-461B-B604-E8402A6D971B}"/>
    <dgm:cxn modelId="{25BDF13B-D8A9-48A4-BEEE-CDA70702112A}" type="presOf" srcId="{52786DC7-0AB0-4B9B-8631-0621CAC1F8F3}" destId="{FFF21A9D-7F40-4815-81B8-C3ACE140ADB2}" srcOrd="0" destOrd="0" presId="urn:microsoft.com/office/officeart/2005/8/layout/arrow4"/>
    <dgm:cxn modelId="{914FD9C6-6EF4-41F9-A9D2-A5B9A5272FDB}" type="presOf" srcId="{3DB64189-A258-4884-B3DB-9AEA6E167929}" destId="{FFF21A9D-7F40-4815-81B8-C3ACE140ADB2}" srcOrd="0" destOrd="5" presId="urn:microsoft.com/office/officeart/2005/8/layout/arrow4"/>
    <dgm:cxn modelId="{F1D6916E-3A05-4411-B582-A2B71E76272C}" srcId="{22334FFE-3F41-4A96-AD5F-C880E7DB22D7}" destId="{1F20241C-7F29-4C68-ADC3-DBD35CEEF060}" srcOrd="1" destOrd="0" parTransId="{5E8FCFC7-20D3-4141-92B3-2F231AA48E27}" sibTransId="{F537CA40-AE38-4706-AD60-97D0612EDD83}"/>
    <dgm:cxn modelId="{378C11A9-2A96-43AC-A2A9-9623D8906625}" srcId="{52786DC7-0AB0-4B9B-8631-0621CAC1F8F3}" destId="{342B689E-1B72-4D63-ADED-F2F8B99D204D}" srcOrd="6" destOrd="0" parTransId="{68894A0F-1233-4E84-AD0E-F6543E79B88C}" sibTransId="{7DE8E876-9798-4E18-8F5B-1B7AE1C0B69A}"/>
    <dgm:cxn modelId="{4C1558B6-D654-4877-BA40-2398D8447061}" type="presOf" srcId="{1DD90ED6-C83A-4118-A6A1-63B995E99A4D}" destId="{FFF21A9D-7F40-4815-81B8-C3ACE140ADB2}" srcOrd="0" destOrd="1" presId="urn:microsoft.com/office/officeart/2005/8/layout/arrow4"/>
    <dgm:cxn modelId="{526002E8-6C81-42B4-ABF7-50A8501E13DD}" srcId="{22334FFE-3F41-4A96-AD5F-C880E7DB22D7}" destId="{4A80D7EC-902C-4BE0-8634-93479FF702B8}" srcOrd="6" destOrd="0" parTransId="{7C86ECC0-DFDE-45B6-8708-DC5E34DE2064}" sibTransId="{BCFA6DFD-0E06-4A80-955E-DCE5721B5E7C}"/>
    <dgm:cxn modelId="{6CEAC918-8646-412C-A610-7816D6B45EAF}" type="presParOf" srcId="{3E7ECE0C-82C2-439B-B3E2-D33280A66906}" destId="{6182F90C-9B20-41AC-A36C-6CE002EFAE75}" srcOrd="0" destOrd="0" presId="urn:microsoft.com/office/officeart/2005/8/layout/arrow4"/>
    <dgm:cxn modelId="{2B491CB3-9963-484E-A717-540C63F217C2}" type="presParOf" srcId="{3E7ECE0C-82C2-439B-B3E2-D33280A66906}" destId="{BCD65A88-688D-4FE1-B52F-EC7D3DEBAEFF}" srcOrd="1" destOrd="0" presId="urn:microsoft.com/office/officeart/2005/8/layout/arrow4"/>
    <dgm:cxn modelId="{692E2D3A-6518-46C3-8E9C-0BD180AA2319}" type="presParOf" srcId="{3E7ECE0C-82C2-439B-B3E2-D33280A66906}" destId="{9B0A4B82-5242-452F-8DC5-C1D9660826F8}" srcOrd="2" destOrd="0" presId="urn:microsoft.com/office/officeart/2005/8/layout/arrow4"/>
    <dgm:cxn modelId="{ABBFC6DE-5EEB-49A2-B015-E76872983101}" type="presParOf" srcId="{3E7ECE0C-82C2-439B-B3E2-D33280A66906}" destId="{FFF21A9D-7F40-4815-81B8-C3ACE140ADB2}"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5CA4A2-96F9-4D0C-88A6-15097AB29012}" type="datetimeFigureOut">
              <a:rPr lang="en-US" smtClean="0"/>
              <a:t>12/11/2013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065929F-1AE8-4047-B061-509A425A99FF}" type="slidenum">
              <a:rPr lang="en-US" smtClean="0"/>
              <a:t>‹#›</a:t>
            </a:fld>
            <a:endParaRPr lang="en-US"/>
          </a:p>
        </p:txBody>
      </p:sp>
    </p:spTree>
    <p:extLst>
      <p:ext uri="{BB962C8B-B14F-4D97-AF65-F5344CB8AC3E}">
        <p14:creationId xmlns:p14="http://schemas.microsoft.com/office/powerpoint/2010/main" val="390479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756799-78D4-4BC3-B4F9-A6FB1E981C83}" type="datetimeFigureOut">
              <a:rPr lang="en-US" smtClean="0"/>
              <a:t>12/11/2013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E7B84D-E06E-44B4-BC40-E99B1F07FE26}" type="slidenum">
              <a:rPr lang="en-US" smtClean="0"/>
              <a:t>‹#›</a:t>
            </a:fld>
            <a:endParaRPr lang="en-US"/>
          </a:p>
        </p:txBody>
      </p:sp>
    </p:spTree>
    <p:extLst>
      <p:ext uri="{BB962C8B-B14F-4D97-AF65-F5344CB8AC3E}">
        <p14:creationId xmlns:p14="http://schemas.microsoft.com/office/powerpoint/2010/main" val="180015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1</a:t>
            </a:fld>
            <a:endParaRPr lang="en-US"/>
          </a:p>
        </p:txBody>
      </p:sp>
    </p:spTree>
    <p:extLst>
      <p:ext uri="{BB962C8B-B14F-4D97-AF65-F5344CB8AC3E}">
        <p14:creationId xmlns:p14="http://schemas.microsoft.com/office/powerpoint/2010/main" val="212983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Cummins (1984) contributed the concept that</a:t>
            </a:r>
            <a:r>
              <a:rPr lang="en-US" baseline="0" dirty="0" smtClean="0"/>
              <a:t> the language of the classroom requires more cognitively demanding language skills than the language of the outside world. He used the terms </a:t>
            </a:r>
            <a:r>
              <a:rPr lang="en-US" i="1" baseline="0" dirty="0" smtClean="0"/>
              <a:t>cognitive language proficiency, </a:t>
            </a:r>
            <a:r>
              <a:rPr lang="en-US" i="0" baseline="0" dirty="0" smtClean="0"/>
              <a:t>or </a:t>
            </a:r>
            <a:r>
              <a:rPr lang="en-US" i="1" baseline="0" dirty="0" smtClean="0"/>
              <a:t>CALP, </a:t>
            </a:r>
            <a:r>
              <a:rPr lang="en-US" i="0" baseline="0" dirty="0" smtClean="0"/>
              <a:t>to describe the language of the classroom and </a:t>
            </a:r>
            <a:r>
              <a:rPr lang="en-US" i="1" baseline="0" dirty="0" smtClean="0"/>
              <a:t>basic interpersonal communication skills, </a:t>
            </a:r>
            <a:r>
              <a:rPr lang="en-US" i="0" baseline="0" dirty="0" smtClean="0"/>
              <a:t>or </a:t>
            </a:r>
            <a:r>
              <a:rPr lang="en-US" i="1" baseline="0" dirty="0" smtClean="0"/>
              <a:t>BICS </a:t>
            </a:r>
            <a:r>
              <a:rPr lang="en-US" i="0" baseline="0" dirty="0" smtClean="0"/>
              <a:t>, to describe the social language of everyday life. Researchers, in recent years, have taken some issue with the specificity of these concepts a separate entities, refuting them as too simplistic and reductionist. Although some of these arguments may indeed be valid, Cummins general concept about the differing demands of language usage inside and outside the classroom is still an important one for content teachers. </a:t>
            </a:r>
            <a:endParaRPr lang="en-US" i="1" dirty="0"/>
          </a:p>
        </p:txBody>
      </p:sp>
      <p:sp>
        <p:nvSpPr>
          <p:cNvPr id="4" name="Slide Number Placeholder 3"/>
          <p:cNvSpPr>
            <a:spLocks noGrp="1"/>
          </p:cNvSpPr>
          <p:nvPr>
            <p:ph type="sldNum" sz="quarter" idx="10"/>
          </p:nvPr>
        </p:nvSpPr>
        <p:spPr/>
        <p:txBody>
          <a:bodyPr/>
          <a:lstStyle/>
          <a:p>
            <a:fld id="{6AE7B84D-E06E-44B4-BC40-E99B1F07FE26}" type="slidenum">
              <a:rPr lang="en-US" smtClean="0"/>
              <a:t>10</a:t>
            </a:fld>
            <a:endParaRPr lang="en-US"/>
          </a:p>
        </p:txBody>
      </p:sp>
    </p:spTree>
    <p:extLst>
      <p:ext uri="{BB962C8B-B14F-4D97-AF65-F5344CB8AC3E}">
        <p14:creationId xmlns:p14="http://schemas.microsoft.com/office/powerpoint/2010/main" val="267591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process closely resembling first language acquisition, children learning English communicate to make friends with other children and to participate in the youth culture of sports, games,</a:t>
            </a:r>
            <a:r>
              <a:rPr lang="en-US" baseline="0" dirty="0" smtClean="0"/>
              <a:t> music, TV, video games, movies, fads, and fashion. They develop the social language skills of everyday activities through a process of natural acquisition by becoming immersed in the English-language-rich environments surrounding these activities. They learn to retell events, describe activities, express personal opinions, and maintain conversation. Children learning English develop these social skills with apparent ease.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11</a:t>
            </a:fld>
            <a:endParaRPr lang="en-US"/>
          </a:p>
        </p:txBody>
      </p:sp>
    </p:spTree>
    <p:extLst>
      <p:ext uri="{BB962C8B-B14F-4D97-AF65-F5344CB8AC3E}">
        <p14:creationId xmlns:p14="http://schemas.microsoft.com/office/powerpoint/2010/main" val="247073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 social language</a:t>
            </a:r>
            <a:r>
              <a:rPr lang="en-US" baseline="0" dirty="0" smtClean="0"/>
              <a:t> used to retell events, talk about experiences, describe activities, and give personal opinions, academic assignments require students to use different forms of language to accomplish the following: compare, contrast, list, define, order, classify, describe, predict, explain, discuss, analyze, infer, justify, integrate, evaluate, deduce, argue, persuade, defend.  The challenge inherent in these uses of academic language for ELLs is made even more difficult by the need to apply them in all modalities of communication: speaking, listening, reading, and writing.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12</a:t>
            </a:fld>
            <a:endParaRPr lang="en-US"/>
          </a:p>
        </p:txBody>
      </p:sp>
    </p:spTree>
    <p:extLst>
      <p:ext uri="{BB962C8B-B14F-4D97-AF65-F5344CB8AC3E}">
        <p14:creationId xmlns:p14="http://schemas.microsoft.com/office/powerpoint/2010/main" val="249336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13</a:t>
            </a:fld>
            <a:endParaRPr lang="en-US"/>
          </a:p>
        </p:txBody>
      </p:sp>
    </p:spTree>
    <p:extLst>
      <p:ext uri="{BB962C8B-B14F-4D97-AF65-F5344CB8AC3E}">
        <p14:creationId xmlns:p14="http://schemas.microsoft.com/office/powerpoint/2010/main" val="350708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14</a:t>
            </a:fld>
            <a:endParaRPr lang="en-US"/>
          </a:p>
        </p:txBody>
      </p:sp>
    </p:spTree>
    <p:extLst>
      <p:ext uri="{BB962C8B-B14F-4D97-AF65-F5344CB8AC3E}">
        <p14:creationId xmlns:p14="http://schemas.microsoft.com/office/powerpoint/2010/main" val="227384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Comprehensible Input Hypothesis. He represented his idea in the formula i+1, in which I is input—comprehensible input based on real communication that</a:t>
            </a:r>
            <a:r>
              <a:rPr lang="en-US" baseline="0" dirty="0" smtClean="0"/>
              <a:t> is immediately comprehensible to the language learner—and +1 is the next level where language is advanced just enough so the learner is challenged by it but able to learn it. This is the “teachable/learnable area”– the area between a student’s actual and potential language development.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15</a:t>
            </a:fld>
            <a:endParaRPr lang="en-US"/>
          </a:p>
        </p:txBody>
      </p:sp>
    </p:spTree>
    <p:extLst>
      <p:ext uri="{BB962C8B-B14F-4D97-AF65-F5344CB8AC3E}">
        <p14:creationId xmlns:p14="http://schemas.microsoft.com/office/powerpoint/2010/main" val="255289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 ZPD to the content classroom addresses process issues rather than product issues. Students learn most effectively by becoming</a:t>
            </a:r>
            <a:r>
              <a:rPr lang="en-US" baseline="0" dirty="0" smtClean="0"/>
              <a:t> active participants in their own learning. Students will progress to their fullest potential when teachers scaffold instruction with activity and assignment strategies that encourage working with teachers and peers, individually and in groups, in an atmosphere of guidance and collaboration.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16</a:t>
            </a:fld>
            <a:endParaRPr lang="en-US"/>
          </a:p>
        </p:txBody>
      </p:sp>
    </p:spTree>
    <p:extLst>
      <p:ext uri="{BB962C8B-B14F-4D97-AF65-F5344CB8AC3E}">
        <p14:creationId xmlns:p14="http://schemas.microsoft.com/office/powerpoint/2010/main" val="340250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Swain’s concept of</a:t>
            </a:r>
            <a:r>
              <a:rPr lang="en-US" baseline="0" dirty="0" smtClean="0"/>
              <a:t> meaningful output has direct bearing on learning in content classrooms. The concept highlights the importance of small group interaction in long-term retention of both language and conceptual knowledge. \Content teachers can promote learning by choosing strategies that encourage students to negotiate meaning through paired or small group discussion. ELLs, in meaningful academic conversation with their peers, receive input and feedback that allow them to compare their language (vocabulary, pronunciation, structures) and their conceptual understandings with those of their native-speaking peers. Manipulating language in meaningful classroom interaction clarifies input and makes it more comprehensible for ELLs.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17</a:t>
            </a:fld>
            <a:endParaRPr lang="en-US"/>
          </a:p>
        </p:txBody>
      </p:sp>
    </p:spTree>
    <p:extLst>
      <p:ext uri="{BB962C8B-B14F-4D97-AF65-F5344CB8AC3E}">
        <p14:creationId xmlns:p14="http://schemas.microsoft.com/office/powerpoint/2010/main" val="1768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Resonant Themes in Effective Literacy Development Research</a:t>
            </a:r>
            <a:br>
              <a:rPr lang="en-US" dirty="0" smtClean="0"/>
            </a:br>
            <a:r>
              <a:rPr lang="en-US" dirty="0" smtClean="0"/>
              <a:t>The role of engagement and motivation in literacy development</a:t>
            </a:r>
          </a:p>
          <a:p>
            <a:r>
              <a:rPr lang="en-US" dirty="0" smtClean="0"/>
              <a:t>The requirement that students be actively involved in making meaning from text</a:t>
            </a:r>
          </a:p>
          <a:p>
            <a:r>
              <a:rPr lang="en-US" dirty="0" smtClean="0"/>
              <a:t>The interconnectedness of reading, writing, speaking, listening, and thinking</a:t>
            </a:r>
          </a:p>
          <a:p>
            <a:r>
              <a:rPr lang="en-US" dirty="0" smtClean="0"/>
              <a:t>The need to integrate both generic and discipline-specific literacy strategies throughout the content areas in order to maximize learning</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18</a:t>
            </a:fld>
            <a:endParaRPr lang="en-US"/>
          </a:p>
        </p:txBody>
      </p:sp>
    </p:spTree>
    <p:extLst>
      <p:ext uri="{BB962C8B-B14F-4D97-AF65-F5344CB8AC3E}">
        <p14:creationId xmlns:p14="http://schemas.microsoft.com/office/powerpoint/2010/main" val="3517662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19</a:t>
            </a:fld>
            <a:endParaRPr lang="en-US"/>
          </a:p>
        </p:txBody>
      </p:sp>
    </p:spTree>
    <p:extLst>
      <p:ext uri="{BB962C8B-B14F-4D97-AF65-F5344CB8AC3E}">
        <p14:creationId xmlns:p14="http://schemas.microsoft.com/office/powerpoint/2010/main" val="389423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2</a:t>
            </a:fld>
            <a:endParaRPr lang="en-US"/>
          </a:p>
        </p:txBody>
      </p:sp>
    </p:spTree>
    <p:extLst>
      <p:ext uri="{BB962C8B-B14F-4D97-AF65-F5344CB8AC3E}">
        <p14:creationId xmlns:p14="http://schemas.microsoft.com/office/powerpoint/2010/main" val="2740773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Similarities</a:t>
            </a:r>
            <a:r>
              <a:rPr lang="en-US" baseline="0" dirty="0" smtClean="0"/>
              <a:t> appear in the process of language acquisition.</a:t>
            </a:r>
          </a:p>
          <a:p>
            <a:r>
              <a:rPr lang="en-US" baseline="0" dirty="0" smtClean="0"/>
              <a:t>Differences appear to lie in the areas of level of cognitive development and affect. </a:t>
            </a:r>
          </a:p>
          <a:p>
            <a:r>
              <a:rPr lang="en-US" baseline="0" dirty="0" smtClean="0"/>
              <a:t>Source: Richard-Amato, P. A. (1996). Making it Happen: Interaction in the SL Classroom. Longman.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20</a:t>
            </a:fld>
            <a:endParaRPr lang="en-US"/>
          </a:p>
        </p:txBody>
      </p:sp>
    </p:spTree>
    <p:extLst>
      <p:ext uri="{BB962C8B-B14F-4D97-AF65-F5344CB8AC3E}">
        <p14:creationId xmlns:p14="http://schemas.microsoft.com/office/powerpoint/2010/main" val="158302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does it mean to know a language?</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21</a:t>
            </a:fld>
            <a:endParaRPr lang="en-US"/>
          </a:p>
        </p:txBody>
      </p:sp>
    </p:spTree>
    <p:extLst>
      <p:ext uri="{BB962C8B-B14F-4D97-AF65-F5344CB8AC3E}">
        <p14:creationId xmlns:p14="http://schemas.microsoft.com/office/powerpoint/2010/main" val="196048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22</a:t>
            </a:fld>
            <a:endParaRPr lang="en-US"/>
          </a:p>
        </p:txBody>
      </p:sp>
    </p:spTree>
    <p:extLst>
      <p:ext uri="{BB962C8B-B14F-4D97-AF65-F5344CB8AC3E}">
        <p14:creationId xmlns:p14="http://schemas.microsoft.com/office/powerpoint/2010/main" val="44048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influence of Lau on federal policy was substantial. After the court's decision, the U.S. Department of Education's Office of Civil Rights created the Lau Remedies. Whereas Title VII Bilingual Education Act regulations applied only to funded programs, the Lau Remedies applied to all school districts and functioned as de facto compliance standards. </a:t>
            </a:r>
          </a:p>
          <a:p>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23</a:t>
            </a:fld>
            <a:endParaRPr lang="en-US"/>
          </a:p>
        </p:txBody>
      </p:sp>
    </p:spTree>
    <p:extLst>
      <p:ext uri="{BB962C8B-B14F-4D97-AF65-F5344CB8AC3E}">
        <p14:creationId xmlns:p14="http://schemas.microsoft.com/office/powerpoint/2010/main" val="245104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24</a:t>
            </a:fld>
            <a:endParaRPr lang="en-US"/>
          </a:p>
        </p:txBody>
      </p:sp>
    </p:spTree>
    <p:extLst>
      <p:ext uri="{BB962C8B-B14F-4D97-AF65-F5344CB8AC3E}">
        <p14:creationId xmlns:p14="http://schemas.microsoft.com/office/powerpoint/2010/main" val="3147177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Serna v. Portales (1974) was the first case to raise the issue of bilingual education outside of the context of desegregation (Del Valle, 2003). The case dealt with a White-majority school in New Mexico that failed to meet the unique needs of "Spanish-surnamed students." It was argued under Title VI of the Civil Rights Act of 1964, which prohibits discrimination on the basis of "race, color, or national origin" in any program that receives federal funding. The court found the school's program for these students to be inadequate..</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25</a:t>
            </a:fld>
            <a:endParaRPr lang="en-US"/>
          </a:p>
        </p:txBody>
      </p:sp>
    </p:spTree>
    <p:extLst>
      <p:ext uri="{BB962C8B-B14F-4D97-AF65-F5344CB8AC3E}">
        <p14:creationId xmlns:p14="http://schemas.microsoft.com/office/powerpoint/2010/main" val="3426565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 to bilingual education suffered a blow in 1981 in </a:t>
            </a:r>
            <a:r>
              <a:rPr lang="en-US" dirty="0" err="1" smtClean="0"/>
              <a:t>Castañeda</a:t>
            </a:r>
            <a:r>
              <a:rPr lang="en-US" dirty="0" smtClean="0"/>
              <a:t> v. Pickard. The case originated in Texas, where plaintiffs charged that the Raymondville Independent School District was failing to address the needs of ELL students as mandated by the EEOA. The federal court ignored the old assumption that Lau and the EEOA mandated bilingual education. Nevertheless, it did find that Raymondville fell far short of meeting the requirements of the EEOA</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26</a:t>
            </a:fld>
            <a:endParaRPr lang="en-US"/>
          </a:p>
        </p:txBody>
      </p:sp>
    </p:spTree>
    <p:extLst>
      <p:ext uri="{BB962C8B-B14F-4D97-AF65-F5344CB8AC3E}">
        <p14:creationId xmlns:p14="http://schemas.microsoft.com/office/powerpoint/2010/main" val="1521382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27</a:t>
            </a:fld>
            <a:endParaRPr lang="en-US"/>
          </a:p>
        </p:txBody>
      </p:sp>
    </p:spTree>
    <p:extLst>
      <p:ext uri="{BB962C8B-B14F-4D97-AF65-F5344CB8AC3E}">
        <p14:creationId xmlns:p14="http://schemas.microsoft.com/office/powerpoint/2010/main" val="2800391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28</a:t>
            </a:fld>
            <a:endParaRPr lang="en-US"/>
          </a:p>
        </p:txBody>
      </p:sp>
    </p:spTree>
    <p:extLst>
      <p:ext uri="{BB962C8B-B14F-4D97-AF65-F5344CB8AC3E}">
        <p14:creationId xmlns:p14="http://schemas.microsoft.com/office/powerpoint/2010/main" val="196626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29</a:t>
            </a:fld>
            <a:endParaRPr lang="en-US"/>
          </a:p>
        </p:txBody>
      </p:sp>
    </p:spTree>
    <p:extLst>
      <p:ext uri="{BB962C8B-B14F-4D97-AF65-F5344CB8AC3E}">
        <p14:creationId xmlns:p14="http://schemas.microsoft.com/office/powerpoint/2010/main" val="97895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dirty="0" smtClean="0">
                <a:latin typeface="Times New Roman" pitchFamily="18" charset="0"/>
                <a:ea typeface="ＭＳ Ｐゴシック" pitchFamily="34" charset="-128"/>
              </a:rPr>
              <a:t>Who are English language learners? How does language impact every facet of our lives?  No</a:t>
            </a:r>
            <a:r>
              <a:rPr lang="en-US" b="0" baseline="0" dirty="0" smtClean="0">
                <a:latin typeface="Times New Roman" pitchFamily="18" charset="0"/>
                <a:ea typeface="ＭＳ Ｐゴシック" pitchFamily="34" charset="-128"/>
              </a:rPr>
              <a:t> </a:t>
            </a:r>
            <a:r>
              <a:rPr lang="en-US" b="0" dirty="0" smtClean="0">
                <a:latin typeface="Times New Roman" pitchFamily="18" charset="0"/>
                <a:ea typeface="ＭＳ Ｐゴシック" pitchFamily="34" charset="-128"/>
              </a:rPr>
              <a:t>matter how high quality our instruction is in a multicultural environment, students who experience hostility, negativity or a lack of support for the many cultural, social and linguistic facets of their lives will never be academically successful</a:t>
            </a:r>
            <a:r>
              <a:rPr lang="en-US" b="1" dirty="0" smtClean="0">
                <a:latin typeface="Times New Roman" pitchFamily="18" charset="0"/>
                <a:ea typeface="ＭＳ Ｐゴシック" pitchFamily="34" charset="-128"/>
              </a:rPr>
              <a:t>.</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757042" indent="-291170">
              <a:defRPr>
                <a:solidFill>
                  <a:schemeClr val="tx1"/>
                </a:solidFill>
                <a:latin typeface="Tahoma" pitchFamily="34" charset="0"/>
                <a:ea typeface="ＭＳ Ｐゴシック" pitchFamily="34" charset="-128"/>
              </a:defRPr>
            </a:lvl2pPr>
            <a:lvl3pPr marL="1164679" indent="-232936">
              <a:defRPr>
                <a:solidFill>
                  <a:schemeClr val="tx1"/>
                </a:solidFill>
                <a:latin typeface="Tahoma" pitchFamily="34" charset="0"/>
                <a:ea typeface="ＭＳ Ｐゴシック" pitchFamily="34" charset="-128"/>
              </a:defRPr>
            </a:lvl3pPr>
            <a:lvl4pPr marL="1630551" indent="-232936">
              <a:defRPr>
                <a:solidFill>
                  <a:schemeClr val="tx1"/>
                </a:solidFill>
                <a:latin typeface="Tahoma" pitchFamily="34" charset="0"/>
                <a:ea typeface="ＭＳ Ｐゴシック" pitchFamily="34" charset="-128"/>
              </a:defRPr>
            </a:lvl4pPr>
            <a:lvl5pPr marL="2096422" indent="-232936">
              <a:defRPr>
                <a:solidFill>
                  <a:schemeClr val="tx1"/>
                </a:solidFill>
                <a:latin typeface="Tahoma" pitchFamily="34" charset="0"/>
                <a:ea typeface="ＭＳ Ｐゴシック" pitchFamily="34" charset="-128"/>
              </a:defRPr>
            </a:lvl5pPr>
            <a:lvl6pPr marL="2562294" indent="-232936" eaLnBrk="0" fontAlgn="base" hangingPunct="0">
              <a:spcBef>
                <a:spcPct val="0"/>
              </a:spcBef>
              <a:spcAft>
                <a:spcPct val="0"/>
              </a:spcAft>
              <a:defRPr>
                <a:solidFill>
                  <a:schemeClr val="tx1"/>
                </a:solidFill>
                <a:latin typeface="Tahoma" pitchFamily="34" charset="0"/>
                <a:ea typeface="ＭＳ Ｐゴシック" pitchFamily="34" charset="-128"/>
              </a:defRPr>
            </a:lvl6pPr>
            <a:lvl7pPr marL="3028165" indent="-232936" eaLnBrk="0" fontAlgn="base" hangingPunct="0">
              <a:spcBef>
                <a:spcPct val="0"/>
              </a:spcBef>
              <a:spcAft>
                <a:spcPct val="0"/>
              </a:spcAft>
              <a:defRPr>
                <a:solidFill>
                  <a:schemeClr val="tx1"/>
                </a:solidFill>
                <a:latin typeface="Tahoma" pitchFamily="34" charset="0"/>
                <a:ea typeface="ＭＳ Ｐゴシック" pitchFamily="34" charset="-128"/>
              </a:defRPr>
            </a:lvl7pPr>
            <a:lvl8pPr marL="3494037" indent="-232936" eaLnBrk="0" fontAlgn="base" hangingPunct="0">
              <a:spcBef>
                <a:spcPct val="0"/>
              </a:spcBef>
              <a:spcAft>
                <a:spcPct val="0"/>
              </a:spcAft>
              <a:defRPr>
                <a:solidFill>
                  <a:schemeClr val="tx1"/>
                </a:solidFill>
                <a:latin typeface="Tahoma" pitchFamily="34" charset="0"/>
                <a:ea typeface="ＭＳ Ｐゴシック" pitchFamily="34" charset="-128"/>
              </a:defRPr>
            </a:lvl8pPr>
            <a:lvl9pPr marL="3959908" indent="-232936"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5B7CAE9B-6388-4CDF-B4A3-5E00F329D9A6}" type="slidenum">
              <a:rPr lang="en-US">
                <a:latin typeface="Times New Roman" pitchFamily="18" charset="0"/>
              </a:rPr>
              <a:pPr/>
              <a:t>3</a:t>
            </a:fld>
            <a:endParaRPr 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0"/>
              </a:spcBef>
            </a:pPr>
            <a:r>
              <a:rPr lang="en-US" smtClean="0">
                <a:latin typeface="Times New Roman" charset="0"/>
                <a:ea typeface="ＭＳ Ｐゴシック" charset="-128"/>
              </a:rPr>
              <a:t>Share the prevalent belief that you thought was true.  How prevalent do you believe this conclusion is?  Where do you think this belief comes from?  </a:t>
            </a:r>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128"/>
              </a:defRPr>
            </a:lvl1pPr>
            <a:lvl2pPr marL="38649030" indent="-3818318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46" eaLnBrk="0" fontAlgn="base" hangingPunct="0">
              <a:spcBef>
                <a:spcPct val="0"/>
              </a:spcBef>
              <a:spcAft>
                <a:spcPct val="0"/>
              </a:spcAft>
              <a:defRPr sz="2400">
                <a:solidFill>
                  <a:schemeClr val="tx1"/>
                </a:solidFill>
                <a:latin typeface="Arial" charset="0"/>
                <a:ea typeface="ＭＳ Ｐゴシック" charset="-128"/>
              </a:defRPr>
            </a:lvl6pPr>
            <a:lvl7pPr marL="931692" eaLnBrk="0" fontAlgn="base" hangingPunct="0">
              <a:spcBef>
                <a:spcPct val="0"/>
              </a:spcBef>
              <a:spcAft>
                <a:spcPct val="0"/>
              </a:spcAft>
              <a:defRPr sz="2400">
                <a:solidFill>
                  <a:schemeClr val="tx1"/>
                </a:solidFill>
                <a:latin typeface="Arial" charset="0"/>
                <a:ea typeface="ＭＳ Ｐゴシック" charset="-128"/>
              </a:defRPr>
            </a:lvl7pPr>
            <a:lvl8pPr marL="1397537" eaLnBrk="0" fontAlgn="base" hangingPunct="0">
              <a:spcBef>
                <a:spcPct val="0"/>
              </a:spcBef>
              <a:spcAft>
                <a:spcPct val="0"/>
              </a:spcAft>
              <a:defRPr sz="2400">
                <a:solidFill>
                  <a:schemeClr val="tx1"/>
                </a:solidFill>
                <a:latin typeface="Arial" charset="0"/>
                <a:ea typeface="ＭＳ Ｐゴシック" charset="-128"/>
              </a:defRPr>
            </a:lvl8pPr>
            <a:lvl9pPr marL="1863384" eaLnBrk="0" fontAlgn="base" hangingPunct="0">
              <a:spcBef>
                <a:spcPct val="0"/>
              </a:spcBef>
              <a:spcAft>
                <a:spcPct val="0"/>
              </a:spcAft>
              <a:defRPr sz="2400">
                <a:solidFill>
                  <a:schemeClr val="tx1"/>
                </a:solidFill>
                <a:latin typeface="Arial" charset="0"/>
                <a:ea typeface="ＭＳ Ｐゴシック" charset="-128"/>
              </a:defRPr>
            </a:lvl9pPr>
          </a:lstStyle>
          <a:p>
            <a:fld id="{90A56E3C-C310-4AFD-926E-57AB098DC321}" type="slidenum">
              <a:rPr lang="en-US" sz="1200">
                <a:latin typeface="Tahoma" charset="0"/>
              </a:rPr>
              <a:pPr/>
              <a:t>30</a:t>
            </a:fld>
            <a:endParaRPr lang="en-US" sz="1200">
              <a:latin typeface="Tahoma"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31</a:t>
            </a:fld>
            <a:endParaRPr lang="en-US"/>
          </a:p>
        </p:txBody>
      </p:sp>
    </p:spTree>
    <p:extLst>
      <p:ext uri="{BB962C8B-B14F-4D97-AF65-F5344CB8AC3E}">
        <p14:creationId xmlns:p14="http://schemas.microsoft.com/office/powerpoint/2010/main" val="2804856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32</a:t>
            </a:fld>
            <a:endParaRPr lang="en-US"/>
          </a:p>
        </p:txBody>
      </p:sp>
    </p:spTree>
    <p:extLst>
      <p:ext uri="{BB962C8B-B14F-4D97-AF65-F5344CB8AC3E}">
        <p14:creationId xmlns:p14="http://schemas.microsoft.com/office/powerpoint/2010/main" val="2791376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NRP reviewed studies for reading development among English native speakers, not ELLs!</a:t>
            </a:r>
          </a:p>
          <a:p>
            <a:r>
              <a:rPr lang="en-US" altLang="en-US" dirty="0" smtClean="0"/>
              <a:t>Notes:</a:t>
            </a:r>
          </a:p>
          <a:p>
            <a:r>
              <a:rPr lang="en-US" altLang="en-US" dirty="0" smtClean="0"/>
              <a:t>Phonemic Awareness - “the ability to notice, think, and work with the individual sounds in spoken words” (Adler, 2001)</a:t>
            </a:r>
          </a:p>
          <a:p>
            <a:r>
              <a:rPr lang="en-US" altLang="en-US" dirty="0" smtClean="0"/>
              <a:t>Phonics – the predictable relationship between sounds (phonemes) of a spoken language and the letters and spelling (graphemes that represent those sounds in written language (</a:t>
            </a:r>
            <a:r>
              <a:rPr lang="en-US" altLang="en-US" dirty="0" err="1" smtClean="0"/>
              <a:t>Antunez</a:t>
            </a:r>
            <a:r>
              <a:rPr lang="en-US" altLang="en-US" dirty="0" smtClean="0"/>
              <a:t>, 2002)</a:t>
            </a:r>
          </a:p>
          <a:p>
            <a:r>
              <a:rPr lang="en-US" altLang="en-US" dirty="0" smtClean="0"/>
              <a:t>Vocabulary development</a:t>
            </a:r>
          </a:p>
          <a:p>
            <a:r>
              <a:rPr lang="en-US" altLang="en-US" dirty="0" smtClean="0"/>
              <a:t>Reading fluency</a:t>
            </a:r>
          </a:p>
          <a:p>
            <a:r>
              <a:rPr lang="en-US" altLang="en-US" dirty="0" smtClean="0"/>
              <a:t>Reading comprehension</a:t>
            </a:r>
          </a:p>
          <a:p>
            <a:pPr>
              <a:buFont typeface="Webdings" pitchFamily="18" charset="2"/>
              <a:buNone/>
            </a:pPr>
            <a:r>
              <a:rPr lang="en-US" altLang="en-US" dirty="0" smtClean="0"/>
              <a:t>	The federal Reading First program was developed based on these findings.</a:t>
            </a:r>
          </a:p>
        </p:txBody>
      </p:sp>
      <p:sp>
        <p:nvSpPr>
          <p:cNvPr id="4" name="Slide Number Placeholder 3"/>
          <p:cNvSpPr>
            <a:spLocks noGrp="1"/>
          </p:cNvSpPr>
          <p:nvPr>
            <p:ph type="sldNum" sz="quarter" idx="5"/>
          </p:nvPr>
        </p:nvSpPr>
        <p:spPr/>
        <p:txBody>
          <a:bodyPr/>
          <a:lstStyle/>
          <a:p>
            <a:pPr>
              <a:defRPr/>
            </a:pPr>
            <a:fld id="{BA256B61-AEA3-453B-8334-5E8F5AD00C6D}"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ln/>
        </p:spPr>
        <p:txBody>
          <a:bodyPr/>
          <a:lstStyle/>
          <a:p>
            <a:pPr>
              <a:defRPr/>
            </a:pPr>
            <a:r>
              <a:rPr lang="en-US" dirty="0" smtClean="0"/>
              <a:t>ELLs often develop </a:t>
            </a:r>
            <a:r>
              <a:rPr lang="en-US" b="1" dirty="0" smtClean="0"/>
              <a:t>word-level skills</a:t>
            </a:r>
            <a:r>
              <a:rPr lang="en-US" dirty="0" smtClean="0"/>
              <a:t> (decoding, spelling) to levels </a:t>
            </a:r>
            <a:r>
              <a:rPr lang="en-US" b="1" dirty="0" smtClean="0"/>
              <a:t>equal</a:t>
            </a:r>
            <a:r>
              <a:rPr lang="en-US" dirty="0" smtClean="0"/>
              <a:t> to their native English-speaking peers.</a:t>
            </a:r>
          </a:p>
          <a:p>
            <a:pPr>
              <a:defRPr/>
            </a:pPr>
            <a:r>
              <a:rPr lang="en-US" dirty="0" err="1" smtClean="0"/>
              <a:t>ELLs</a:t>
            </a:r>
            <a:r>
              <a:rPr lang="en-US" b="1" dirty="0" err="1" smtClean="0"/>
              <a:t>’</a:t>
            </a:r>
            <a:r>
              <a:rPr lang="en-US" b="1" dirty="0" smtClean="0"/>
              <a:t> text-level skills</a:t>
            </a:r>
            <a:r>
              <a:rPr lang="en-US" dirty="0" smtClean="0"/>
              <a:t> (reading comprehension) fall </a:t>
            </a:r>
            <a:r>
              <a:rPr lang="en-US" b="1" dirty="0" smtClean="0"/>
              <a:t>well below</a:t>
            </a:r>
            <a:r>
              <a:rPr lang="en-US" dirty="0" smtClean="0"/>
              <a:t> those of native English-speaking peers. </a:t>
            </a:r>
          </a:p>
          <a:p>
            <a:pPr>
              <a:defRPr/>
            </a:pPr>
            <a:r>
              <a:rPr lang="en-US" dirty="0" smtClean="0"/>
              <a:t>The </a:t>
            </a:r>
            <a:r>
              <a:rPr lang="en-US" b="1" dirty="0" smtClean="0"/>
              <a:t>achievement gap</a:t>
            </a:r>
            <a:r>
              <a:rPr lang="en-US" dirty="0" smtClean="0"/>
              <a:t> between ELLs and non-ELLs grows around </a:t>
            </a:r>
            <a:r>
              <a:rPr lang="en-US" b="1" dirty="0" smtClean="0"/>
              <a:t>3rd grade</a:t>
            </a:r>
            <a:r>
              <a:rPr lang="en-US" dirty="0" smtClean="0"/>
              <a:t>, when students move from “learning to read” to “reading to learn” and into more challenging and abstract content.  </a:t>
            </a:r>
          </a:p>
          <a:p>
            <a:pPr>
              <a:defRPr/>
            </a:pPr>
            <a:r>
              <a:rPr lang="en-US" dirty="0" smtClean="0">
                <a:solidFill>
                  <a:srgbClr val="FF0000"/>
                </a:solidFill>
              </a:rPr>
              <a:t>ELLs need </a:t>
            </a:r>
            <a:r>
              <a:rPr lang="en-US" b="1" dirty="0" smtClean="0">
                <a:solidFill>
                  <a:srgbClr val="FF0000"/>
                </a:solidFill>
              </a:rPr>
              <a:t>oral language development</a:t>
            </a:r>
            <a:r>
              <a:rPr lang="en-US" dirty="0" smtClean="0">
                <a:solidFill>
                  <a:srgbClr val="FF0000"/>
                </a:solidFill>
              </a:rPr>
              <a:t> and </a:t>
            </a:r>
            <a:r>
              <a:rPr lang="en-US" b="1" dirty="0" smtClean="0">
                <a:solidFill>
                  <a:srgbClr val="FF0000"/>
                </a:solidFill>
              </a:rPr>
              <a:t>general and academic vocabulary</a:t>
            </a:r>
            <a:r>
              <a:rPr lang="en-US" dirty="0" smtClean="0">
                <a:solidFill>
                  <a:srgbClr val="FF0000"/>
                </a:solidFill>
              </a:rPr>
              <a:t> knowledge to successfully comprehend text. </a:t>
            </a:r>
          </a:p>
          <a:p>
            <a:pPr eaLnBrk="1" hangingPunct="1">
              <a:buFont typeface="Webdings" pitchFamily="18" charset="2"/>
              <a:buNone/>
              <a:defRPr/>
            </a:pPr>
            <a:r>
              <a:rPr lang="en-US" sz="1000" dirty="0"/>
              <a:t>     </a:t>
            </a:r>
            <a:r>
              <a:rPr lang="en-US" sz="1100" dirty="0"/>
              <a:t>(August &amp; Shanahan, 2008; Goldenberg, 2008)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u="sng" dirty="0" smtClean="0"/>
              <a:t>Morphological</a:t>
            </a:r>
            <a:r>
              <a:rPr lang="en-US" dirty="0" smtClean="0"/>
              <a:t> – knowledge of words and lexicon, including the role of each word as far as the parts of speech are concerned (nouns, adjectives, adverbs,</a:t>
            </a:r>
            <a:r>
              <a:rPr lang="en-US" baseline="0" dirty="0" smtClean="0"/>
              <a:t> etc.)</a:t>
            </a:r>
          </a:p>
          <a:p>
            <a:pPr marL="0" indent="0">
              <a:buNone/>
            </a:pPr>
            <a:r>
              <a:rPr lang="en-US" baseline="0" dirty="0" smtClean="0"/>
              <a:t>2. </a:t>
            </a:r>
            <a:r>
              <a:rPr lang="en-US" u="sng" baseline="0" dirty="0" smtClean="0"/>
              <a:t>Syntactic</a:t>
            </a:r>
            <a:r>
              <a:rPr lang="en-US" baseline="0" dirty="0" smtClean="0"/>
              <a:t>– knowledge of how words combine in a language to be able to understand and identify important grammatical information that will allow the student to determine the elements of her equation in the right order.</a:t>
            </a:r>
          </a:p>
          <a:p>
            <a:pPr marL="0" indent="0">
              <a:buNone/>
            </a:pPr>
            <a:r>
              <a:rPr lang="en-US" baseline="0" dirty="0" smtClean="0"/>
              <a:t>3. </a:t>
            </a:r>
            <a:r>
              <a:rPr lang="en-US" u="sng" baseline="0" dirty="0" smtClean="0"/>
              <a:t>Phonological /phonetics</a:t>
            </a:r>
            <a:r>
              <a:rPr lang="en-US" baseline="0" dirty="0" smtClean="0"/>
              <a:t>– knowledge of how words are pronounced, if we expect the student to be able to orally communicate her answer to the rest of the class.</a:t>
            </a:r>
          </a:p>
          <a:p>
            <a:pPr marL="0" indent="0">
              <a:buNone/>
            </a:pPr>
            <a:r>
              <a:rPr lang="en-US" baseline="0" dirty="0" smtClean="0"/>
              <a:t>4. </a:t>
            </a:r>
            <a:r>
              <a:rPr lang="en-US" u="sng" baseline="0" dirty="0" smtClean="0"/>
              <a:t>Semantic</a:t>
            </a:r>
            <a:r>
              <a:rPr lang="en-US" baseline="0" dirty="0" smtClean="0"/>
              <a:t>– knowledge of the meaning of words.</a:t>
            </a:r>
          </a:p>
        </p:txBody>
      </p:sp>
      <p:sp>
        <p:nvSpPr>
          <p:cNvPr id="4" name="Slide Number Placeholder 3"/>
          <p:cNvSpPr>
            <a:spLocks noGrp="1"/>
          </p:cNvSpPr>
          <p:nvPr>
            <p:ph type="sldNum" sz="quarter" idx="10"/>
          </p:nvPr>
        </p:nvSpPr>
        <p:spPr/>
        <p:txBody>
          <a:bodyPr/>
          <a:lstStyle/>
          <a:p>
            <a:fld id="{6AE7B84D-E06E-44B4-BC40-E99B1F07FE26}" type="slidenum">
              <a:rPr lang="en-US" smtClean="0"/>
              <a:t>37</a:t>
            </a:fld>
            <a:endParaRPr lang="en-US"/>
          </a:p>
        </p:txBody>
      </p:sp>
    </p:spTree>
    <p:extLst>
      <p:ext uri="{BB962C8B-B14F-4D97-AF65-F5344CB8AC3E}">
        <p14:creationId xmlns:p14="http://schemas.microsoft.com/office/powerpoint/2010/main" val="2113148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38</a:t>
            </a:fld>
            <a:endParaRPr lang="en-US"/>
          </a:p>
        </p:txBody>
      </p:sp>
    </p:spTree>
    <p:extLst>
      <p:ext uri="{BB962C8B-B14F-4D97-AF65-F5344CB8AC3E}">
        <p14:creationId xmlns:p14="http://schemas.microsoft.com/office/powerpoint/2010/main" val="280656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39</a:t>
            </a:fld>
            <a:endParaRPr lang="en-US"/>
          </a:p>
        </p:txBody>
      </p:sp>
    </p:spTree>
    <p:extLst>
      <p:ext uri="{BB962C8B-B14F-4D97-AF65-F5344CB8AC3E}">
        <p14:creationId xmlns:p14="http://schemas.microsoft.com/office/powerpoint/2010/main" val="216008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over the United</a:t>
            </a:r>
            <a:r>
              <a:rPr lang="en-US" baseline="0" dirty="0" smtClean="0"/>
              <a:t> States, growth of minority populations in public and private schools is rising, and the rate of that growth is increasing year by year. In the 11 school years from 1993—1994 to 2003—2004, the number of language learners in public schools, kindergarten to twelfth grade, rose 65.03% to just over 5 million. Total public school enrollment during those same years increased only 9.19% (National Clearinghouse of English Language Acquisition, 2005). </a:t>
            </a:r>
          </a:p>
          <a:p>
            <a:r>
              <a:rPr lang="en-US" baseline="0" dirty="0" smtClean="0"/>
              <a:t>Schools, and teachers are held accountable to demonstrate yearly progress of all students, including ELLs. The challenge affects teachers of every grade level and subject area. The challenge is hard, and stakes are high—each year they seem to get harder and higher.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4</a:t>
            </a:fld>
            <a:endParaRPr lang="en-US"/>
          </a:p>
        </p:txBody>
      </p:sp>
    </p:spTree>
    <p:extLst>
      <p:ext uri="{BB962C8B-B14F-4D97-AF65-F5344CB8AC3E}">
        <p14:creationId xmlns:p14="http://schemas.microsoft.com/office/powerpoint/2010/main" val="317396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40</a:t>
            </a:fld>
            <a:endParaRPr lang="en-US"/>
          </a:p>
        </p:txBody>
      </p:sp>
    </p:spTree>
    <p:extLst>
      <p:ext uri="{BB962C8B-B14F-4D97-AF65-F5344CB8AC3E}">
        <p14:creationId xmlns:p14="http://schemas.microsoft.com/office/powerpoint/2010/main" val="433550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41</a:t>
            </a:fld>
            <a:endParaRPr lang="en-US"/>
          </a:p>
        </p:txBody>
      </p:sp>
    </p:spTree>
    <p:extLst>
      <p:ext uri="{BB962C8B-B14F-4D97-AF65-F5344CB8AC3E}">
        <p14:creationId xmlns:p14="http://schemas.microsoft.com/office/powerpoint/2010/main" val="1585493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42</a:t>
            </a:fld>
            <a:endParaRPr lang="en-US"/>
          </a:p>
        </p:txBody>
      </p:sp>
    </p:spTree>
    <p:extLst>
      <p:ext uri="{BB962C8B-B14F-4D97-AF65-F5344CB8AC3E}">
        <p14:creationId xmlns:p14="http://schemas.microsoft.com/office/powerpoint/2010/main" val="1493537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0"/>
              </a:spcBef>
            </a:pPr>
            <a:r>
              <a:rPr lang="en-US" smtClean="0">
                <a:latin typeface="Times New Roman" charset="0"/>
                <a:ea typeface="ＭＳ Ｐゴシック" charset="-128"/>
              </a:rPr>
              <a:t>The truth of the matter is that research clearly tells us that the most important impact on second language acquisition is a person’s background in their first language.  </a:t>
            </a:r>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128"/>
              </a:defRPr>
            </a:lvl1pPr>
            <a:lvl2pPr marL="38649030" indent="-3818318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5846" eaLnBrk="0" fontAlgn="base" hangingPunct="0">
              <a:spcBef>
                <a:spcPct val="0"/>
              </a:spcBef>
              <a:spcAft>
                <a:spcPct val="0"/>
              </a:spcAft>
              <a:defRPr sz="2400">
                <a:solidFill>
                  <a:schemeClr val="tx1"/>
                </a:solidFill>
                <a:latin typeface="Arial" charset="0"/>
                <a:ea typeface="ＭＳ Ｐゴシック" charset="-128"/>
              </a:defRPr>
            </a:lvl6pPr>
            <a:lvl7pPr marL="931692" eaLnBrk="0" fontAlgn="base" hangingPunct="0">
              <a:spcBef>
                <a:spcPct val="0"/>
              </a:spcBef>
              <a:spcAft>
                <a:spcPct val="0"/>
              </a:spcAft>
              <a:defRPr sz="2400">
                <a:solidFill>
                  <a:schemeClr val="tx1"/>
                </a:solidFill>
                <a:latin typeface="Arial" charset="0"/>
                <a:ea typeface="ＭＳ Ｐゴシック" charset="-128"/>
              </a:defRPr>
            </a:lvl7pPr>
            <a:lvl8pPr marL="1397537" eaLnBrk="0" fontAlgn="base" hangingPunct="0">
              <a:spcBef>
                <a:spcPct val="0"/>
              </a:spcBef>
              <a:spcAft>
                <a:spcPct val="0"/>
              </a:spcAft>
              <a:defRPr sz="2400">
                <a:solidFill>
                  <a:schemeClr val="tx1"/>
                </a:solidFill>
                <a:latin typeface="Arial" charset="0"/>
                <a:ea typeface="ＭＳ Ｐゴシック" charset="-128"/>
              </a:defRPr>
            </a:lvl8pPr>
            <a:lvl9pPr marL="1863384" eaLnBrk="0" fontAlgn="base" hangingPunct="0">
              <a:spcBef>
                <a:spcPct val="0"/>
              </a:spcBef>
              <a:spcAft>
                <a:spcPct val="0"/>
              </a:spcAft>
              <a:defRPr sz="2400">
                <a:solidFill>
                  <a:schemeClr val="tx1"/>
                </a:solidFill>
                <a:latin typeface="Arial" charset="0"/>
                <a:ea typeface="ＭＳ Ｐゴシック" charset="-128"/>
              </a:defRPr>
            </a:lvl9pPr>
          </a:lstStyle>
          <a:p>
            <a:fld id="{F22A5EAC-0AE0-40ED-BEB5-ACC35C1AE2CA}" type="slidenum">
              <a:rPr lang="en-US" sz="1200">
                <a:latin typeface="Tahoma" charset="0"/>
              </a:rPr>
              <a:pPr/>
              <a:t>43</a:t>
            </a:fld>
            <a:endParaRPr lang="en-US" sz="1200">
              <a:latin typeface="Tahoma"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44</a:t>
            </a:fld>
            <a:endParaRPr lang="en-US"/>
          </a:p>
        </p:txBody>
      </p:sp>
    </p:spTree>
    <p:extLst>
      <p:ext uri="{BB962C8B-B14F-4D97-AF65-F5344CB8AC3E}">
        <p14:creationId xmlns:p14="http://schemas.microsoft.com/office/powerpoint/2010/main" val="3070290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D5A3EC-6CC7-4DF7-A82C-48B7729CBA1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Unless they have studied statistics, most teachers will be able to read this paragraph fluently but not comprehend it</a:t>
            </a:r>
          </a:p>
          <a:p>
            <a:r>
              <a:rPr lang="en-US" altLang="en-US" dirty="0" smtClean="0"/>
              <a:t>Why not?</a:t>
            </a:r>
          </a:p>
          <a:p>
            <a:pPr>
              <a:buFontTx/>
              <a:buChar char="-"/>
            </a:pPr>
            <a:r>
              <a:rPr lang="en-US" altLang="en-US" dirty="0" smtClean="0"/>
              <a:t>Not enough background knowledge of the topic</a:t>
            </a:r>
          </a:p>
          <a:p>
            <a:pPr>
              <a:buFontTx/>
              <a:buChar char="-"/>
            </a:pPr>
            <a:r>
              <a:rPr lang="en-US" altLang="en-US" dirty="0" smtClean="0"/>
              <a:t>Too many vocabulary words they do not understand – including general words used in new ways </a:t>
            </a:r>
          </a:p>
        </p:txBody>
      </p:sp>
      <p:sp>
        <p:nvSpPr>
          <p:cNvPr id="4" name="Slide Number Placeholder 3"/>
          <p:cNvSpPr>
            <a:spLocks noGrp="1"/>
          </p:cNvSpPr>
          <p:nvPr>
            <p:ph type="sldNum" sz="quarter" idx="5"/>
          </p:nvPr>
        </p:nvSpPr>
        <p:spPr/>
        <p:txBody>
          <a:bodyPr/>
          <a:lstStyle/>
          <a:p>
            <a:pPr>
              <a:defRPr/>
            </a:pPr>
            <a:fld id="{DB447154-6870-43AD-9272-3A40D503822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47</a:t>
            </a:fld>
            <a:endParaRPr lang="en-US"/>
          </a:p>
        </p:txBody>
      </p:sp>
    </p:spTree>
    <p:extLst>
      <p:ext uri="{BB962C8B-B14F-4D97-AF65-F5344CB8AC3E}">
        <p14:creationId xmlns:p14="http://schemas.microsoft.com/office/powerpoint/2010/main" val="2498895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48</a:t>
            </a:fld>
            <a:endParaRPr lang="en-US"/>
          </a:p>
        </p:txBody>
      </p:sp>
    </p:spTree>
    <p:extLst>
      <p:ext uri="{BB962C8B-B14F-4D97-AF65-F5344CB8AC3E}">
        <p14:creationId xmlns:p14="http://schemas.microsoft.com/office/powerpoint/2010/main" val="1753696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5</a:t>
            </a:fld>
            <a:endParaRPr lang="en-US"/>
          </a:p>
        </p:txBody>
      </p:sp>
    </p:spTree>
    <p:extLst>
      <p:ext uri="{BB962C8B-B14F-4D97-AF65-F5344CB8AC3E}">
        <p14:creationId xmlns:p14="http://schemas.microsoft.com/office/powerpoint/2010/main" val="70393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A81CE246-B6C3-4A4D-8C28-D7E69A499094}"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 Street College of Education</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52</a:t>
            </a:fld>
            <a:endParaRPr lang="en-US"/>
          </a:p>
        </p:txBody>
      </p:sp>
    </p:spTree>
    <p:extLst>
      <p:ext uri="{BB962C8B-B14F-4D97-AF65-F5344CB8AC3E}">
        <p14:creationId xmlns:p14="http://schemas.microsoft.com/office/powerpoint/2010/main" val="4010317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Build</a:t>
            </a:r>
            <a:r>
              <a:rPr lang="en-US" altLang="en-US" smtClean="0"/>
              <a:t> </a:t>
            </a:r>
            <a:r>
              <a:rPr lang="en-US" altLang="en-US" b="1" smtClean="0"/>
              <a:t>on</a:t>
            </a:r>
            <a:r>
              <a:rPr lang="en-US" altLang="en-US" smtClean="0"/>
              <a:t> and </a:t>
            </a:r>
            <a:r>
              <a:rPr lang="en-US" altLang="en-US" b="1" smtClean="0"/>
              <a:t>activate</a:t>
            </a:r>
            <a:r>
              <a:rPr lang="en-US" altLang="en-US" smtClean="0"/>
              <a:t> </a:t>
            </a:r>
            <a:r>
              <a:rPr lang="en-US" altLang="en-US" b="1" smtClean="0"/>
              <a:t>background knowledge </a:t>
            </a:r>
            <a:r>
              <a:rPr lang="en-US" altLang="en-US" smtClean="0"/>
              <a:t>(prior learning, prior experience, interests)</a:t>
            </a:r>
          </a:p>
          <a:p>
            <a:pPr eaLnBrk="1" hangingPunct="1"/>
            <a:r>
              <a:rPr lang="en-US" altLang="en-US" smtClean="0"/>
              <a:t>Validate, make connections to, and build on </a:t>
            </a:r>
            <a:r>
              <a:rPr lang="en-US" altLang="en-US" b="1" smtClean="0"/>
              <a:t>home and community language, literacy, and culture. </a:t>
            </a:r>
            <a:endParaRPr lang="en-US" altLang="en-US" b="1" smtClean="0">
              <a:solidFill>
                <a:srgbClr val="FF0000"/>
              </a:solidFill>
            </a:endParaRPr>
          </a:p>
          <a:p>
            <a:pPr eaLnBrk="1" hangingPunct="1"/>
            <a:r>
              <a:rPr lang="en-US" altLang="en-US" smtClean="0"/>
              <a:t>Use texts with </a:t>
            </a:r>
            <a:r>
              <a:rPr lang="en-US" altLang="en-US" b="1" smtClean="0"/>
              <a:t>culturally familiar </a:t>
            </a:r>
            <a:r>
              <a:rPr lang="en-US" altLang="en-US" smtClean="0"/>
              <a:t>content and topics.</a:t>
            </a:r>
          </a:p>
          <a:p>
            <a:pPr eaLnBrk="1" hangingPunct="1"/>
            <a:r>
              <a:rPr lang="en-US" altLang="en-US" smtClean="0"/>
              <a:t>Help students develop </a:t>
            </a:r>
            <a:r>
              <a:rPr lang="en-US" altLang="en-US" b="1" smtClean="0"/>
              <a:t>background knowledge </a:t>
            </a:r>
            <a:r>
              <a:rPr lang="en-US" altLang="en-US" smtClean="0"/>
              <a:t>on unfamiliar topics and cultures through hands on experiences, literature, and discussion. </a:t>
            </a:r>
          </a:p>
          <a:p>
            <a:r>
              <a:rPr lang="en-US" altLang="en-US" smtClean="0"/>
              <a:t>Good infor but a lot of text again – can you summarize in bullet points?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0938" y="8831263"/>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39" tIns="47121" rIns="94239" bIns="47121" anchor="b"/>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2A06409-A991-488E-8CF5-3D9A93AF838C}" type="slidenum">
              <a:rPr lang="en-US" altLang="en-US"/>
              <a:pPr algn="r" eaLnBrk="1" hangingPunct="1">
                <a:spcBef>
                  <a:spcPct val="0"/>
                </a:spcBef>
              </a:pPr>
              <a:t>54</a:t>
            </a:fld>
            <a:endParaRPr lang="en-US" altLang="en-US"/>
          </a:p>
        </p:txBody>
      </p:sp>
      <p:sp>
        <p:nvSpPr>
          <p:cNvPr id="75779" name="Rectangle 2"/>
          <p:cNvSpPr>
            <a:spLocks noGrp="1" noRot="1" noChangeAspect="1" noChangeArrowheads="1" noTextEdit="1"/>
          </p:cNvSpPr>
          <p:nvPr>
            <p:ph type="sldImg"/>
          </p:nvPr>
        </p:nvSpPr>
        <p:spPr>
          <a:xfrm>
            <a:off x="1182688" y="698500"/>
            <a:ext cx="4646612" cy="3484563"/>
          </a:xfrm>
          <a:ln/>
        </p:spPr>
      </p:sp>
      <p:sp>
        <p:nvSpPr>
          <p:cNvPr id="75780" name="Rectangle 3"/>
          <p:cNvSpPr>
            <a:spLocks noGrp="1" noChangeArrowheads="1"/>
          </p:cNvSpPr>
          <p:nvPr>
            <p:ph type="body" idx="1"/>
          </p:nvPr>
        </p:nvSpPr>
        <p:spPr>
          <a:xfrm>
            <a:off x="701040" y="4418013"/>
            <a:ext cx="5608320"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DB633719-E3CE-44AD-81D6-65E87A1972D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56</a:t>
            </a:fld>
            <a:endParaRPr lang="en-US"/>
          </a:p>
        </p:txBody>
      </p:sp>
    </p:spTree>
    <p:extLst>
      <p:ext uri="{BB962C8B-B14F-4D97-AF65-F5344CB8AC3E}">
        <p14:creationId xmlns:p14="http://schemas.microsoft.com/office/powerpoint/2010/main" val="73527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84CE24B-AF44-48F4-A28E-F991F98880CD}"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938" y="8831263"/>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39" tIns="47121" rIns="94239" bIns="47121" anchor="b"/>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75D1133-FE95-4E72-B047-DA1769ADAD3E}" type="slidenum">
              <a:rPr lang="en-US" altLang="en-US"/>
              <a:pPr algn="r" eaLnBrk="1" hangingPunct="1">
                <a:spcBef>
                  <a:spcPct val="0"/>
                </a:spcBef>
              </a:pPr>
              <a:t>59</a:t>
            </a:fld>
            <a:endParaRPr lang="en-US" altLang="en-US"/>
          </a:p>
        </p:txBody>
      </p:sp>
      <p:sp>
        <p:nvSpPr>
          <p:cNvPr id="79875" name="Rectangle 2"/>
          <p:cNvSpPr>
            <a:spLocks noGrp="1" noRot="1" noChangeAspect="1" noChangeArrowheads="1" noTextEdit="1"/>
          </p:cNvSpPr>
          <p:nvPr>
            <p:ph type="sldImg"/>
          </p:nvPr>
        </p:nvSpPr>
        <p:spPr>
          <a:xfrm>
            <a:off x="1182688" y="698500"/>
            <a:ext cx="4646612" cy="3484563"/>
          </a:xfrm>
          <a:ln/>
        </p:spPr>
      </p:sp>
      <p:sp>
        <p:nvSpPr>
          <p:cNvPr id="79876" name="Rectangle 3"/>
          <p:cNvSpPr>
            <a:spLocks noGrp="1" noChangeArrowheads="1"/>
          </p:cNvSpPr>
          <p:nvPr>
            <p:ph type="body" idx="1"/>
          </p:nvPr>
        </p:nvSpPr>
        <p:spPr>
          <a:xfrm>
            <a:off x="701040" y="4418013"/>
            <a:ext cx="5608320"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chemeClr val="tx2"/>
                </a:solidFill>
                <a:ea typeface="ＭＳ Ｐゴシック" charset="-128"/>
              </a:rPr>
              <a:t>(Lehr, Osborn, &amp; Hiebert, 2005 –</a:t>
            </a:r>
            <a:r>
              <a:rPr lang="en-US" altLang="en-US" smtClean="0">
                <a:solidFill>
                  <a:srgbClr val="FF0000"/>
                </a:solidFill>
                <a:ea typeface="ＭＳ Ｐゴシック" charset="-128"/>
              </a:rPr>
              <a:t>note to self: find full citation in z drive)</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Mora poem</a:t>
            </a:r>
          </a:p>
          <a:p>
            <a:r>
              <a:rPr lang="en-US" dirty="0" smtClean="0"/>
              <a:t>Think of your future classroom. Then, daydream a little. </a:t>
            </a:r>
          </a:p>
          <a:p>
            <a:r>
              <a:rPr lang="en-US" dirty="0" smtClean="0"/>
              <a:t>Read the poem “Elena.” </a:t>
            </a:r>
          </a:p>
          <a:p>
            <a:r>
              <a:rPr lang="en-US" dirty="0" smtClean="0"/>
              <a:t>Anecdote about learning an</a:t>
            </a:r>
            <a:r>
              <a:rPr lang="en-US" baseline="0" dirty="0" smtClean="0"/>
              <a:t> additional language…implications for the adolescent learner in American schools. (Julio)</a:t>
            </a:r>
          </a:p>
          <a:p>
            <a:r>
              <a:rPr lang="en-US" baseline="0" dirty="0" smtClean="0"/>
              <a:t>How and what we learn about language goes much deeper than the words we are able to eventually articulate. What happens to family dynamic/roles in the face of English? What long-term effects does our instructional intention have on our students?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6</a:t>
            </a:fld>
            <a:endParaRPr lang="en-US"/>
          </a:p>
        </p:txBody>
      </p:sp>
    </p:spTree>
    <p:extLst>
      <p:ext uri="{BB962C8B-B14F-4D97-AF65-F5344CB8AC3E}">
        <p14:creationId xmlns:p14="http://schemas.microsoft.com/office/powerpoint/2010/main" val="467674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26B201-1B74-4EDA-BA5E-84606059A80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24" name="Slide Number Placeholder 3"/>
          <p:cNvSpPr txBox="1">
            <a:spLocks noGrp="1"/>
          </p:cNvSpPr>
          <p:nvPr/>
        </p:nvSpPr>
        <p:spPr bwMode="auto">
          <a:xfrm>
            <a:off x="3970938" y="8831263"/>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39" tIns="47121" rIns="94239" bIns="47121" anchor="b"/>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618A32B-A4DB-47ED-9E9A-DE334E3510C4}" type="slidenum">
              <a:rPr lang="en-US" altLang="en-US"/>
              <a:pPr algn="r" eaLnBrk="1" hangingPunct="1">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E1A5C1F-3600-4D3F-91B0-C61C1C84E568}"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D48D2F1-E1B4-4D78-AA1B-459BD0B8C95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64</a:t>
            </a:fld>
            <a:endParaRPr lang="en-US"/>
          </a:p>
        </p:txBody>
      </p:sp>
    </p:spTree>
    <p:extLst>
      <p:ext uri="{BB962C8B-B14F-4D97-AF65-F5344CB8AC3E}">
        <p14:creationId xmlns:p14="http://schemas.microsoft.com/office/powerpoint/2010/main" val="10414969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99285D-4963-47B9-8CCE-BE5F7A6EC269}"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92B176-81EA-48C3-8D28-DCA709A22473}"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DA9E44A4-62A3-47D8-8EBE-8E033CA4FB7C}"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1939BC7-DF32-4E1B-86AC-EAF772525986}"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69</a:t>
            </a:fld>
            <a:endParaRPr lang="en-US"/>
          </a:p>
        </p:txBody>
      </p:sp>
    </p:spTree>
    <p:extLst>
      <p:ext uri="{BB962C8B-B14F-4D97-AF65-F5344CB8AC3E}">
        <p14:creationId xmlns:p14="http://schemas.microsoft.com/office/powerpoint/2010/main" val="91770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your</a:t>
            </a:r>
            <a:r>
              <a:rPr lang="en-US" baseline="0" dirty="0" smtClean="0"/>
              <a:t> future classroom. Then, daydream a little. </a:t>
            </a:r>
          </a:p>
          <a:p>
            <a:r>
              <a:rPr lang="en-US" baseline="0" dirty="0" smtClean="0"/>
              <a:t>Read the poem “Elena.” Focusing on the noun content of the poem, look at visuals. Select the picture(s) that most closely represents the nouns in the poem. </a:t>
            </a:r>
          </a:p>
          <a:p>
            <a:r>
              <a:rPr lang="en-US" baseline="0" dirty="0" smtClean="0"/>
              <a:t>Highlight suitable phrases or words. </a:t>
            </a:r>
          </a:p>
          <a:p>
            <a:r>
              <a:rPr lang="en-US" baseline="0" dirty="0" smtClean="0"/>
              <a:t>Using the phrases and words that resonate with you, write a poem or narrative that characterizes an English language learner in an American High School. What might be the successes and challenges of an ELL?</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7</a:t>
            </a:fld>
            <a:endParaRPr lang="en-US"/>
          </a:p>
        </p:txBody>
      </p:sp>
    </p:spTree>
    <p:extLst>
      <p:ext uri="{BB962C8B-B14F-4D97-AF65-F5344CB8AC3E}">
        <p14:creationId xmlns:p14="http://schemas.microsoft.com/office/powerpoint/2010/main" val="3651554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71</a:t>
            </a:fld>
            <a:endParaRPr lang="en-US"/>
          </a:p>
        </p:txBody>
      </p:sp>
    </p:spTree>
    <p:extLst>
      <p:ext uri="{BB962C8B-B14F-4D97-AF65-F5344CB8AC3E}">
        <p14:creationId xmlns:p14="http://schemas.microsoft.com/office/powerpoint/2010/main" val="8201668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72</a:t>
            </a:fld>
            <a:endParaRPr lang="en-US"/>
          </a:p>
        </p:txBody>
      </p:sp>
    </p:spTree>
    <p:extLst>
      <p:ext uri="{BB962C8B-B14F-4D97-AF65-F5344CB8AC3E}">
        <p14:creationId xmlns:p14="http://schemas.microsoft.com/office/powerpoint/2010/main" val="34754683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Add a few more references: Klingner 2010 (confirm) and Le</a:t>
            </a:r>
          </a:p>
        </p:txBody>
      </p:sp>
      <p:sp>
        <p:nvSpPr>
          <p:cNvPr id="4" name="Slide Number Placeholder 3"/>
          <p:cNvSpPr>
            <a:spLocks noGrp="1"/>
          </p:cNvSpPr>
          <p:nvPr>
            <p:ph type="sldNum" sz="quarter" idx="5"/>
          </p:nvPr>
        </p:nvSpPr>
        <p:spPr/>
        <p:txBody>
          <a:bodyPr/>
          <a:lstStyle/>
          <a:p>
            <a:pPr>
              <a:defRPr/>
            </a:pPr>
            <a:fld id="{C3FC1051-EF73-4DCE-BDF1-BE197DDA8D7A}"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0EBDE703-842E-4A31-A53F-7246D06CB982}" type="slidenum">
              <a:rPr lang="en-US" smtClean="0"/>
              <a:pPr>
                <a:defRPr/>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teachers make good choices, and good choices are grounded in theory. To help</a:t>
            </a:r>
            <a:r>
              <a:rPr lang="en-US" baseline="0" dirty="0" smtClean="0"/>
              <a:t> ELLs, content teachers must become familiar with select second-language acquisition principles and theory.</a:t>
            </a:r>
          </a:p>
          <a:p>
            <a:r>
              <a:rPr lang="en-US" baseline="0" dirty="0" smtClean="0"/>
              <a:t>The instructional and assessment strategies presented in this workshop help increase the comprehensibility of content through activities and assignments. Understanding the theories that inform these strategies empowers you to make the best choices and combinations. </a:t>
            </a:r>
            <a:endParaRPr lang="en-US" dirty="0"/>
          </a:p>
        </p:txBody>
      </p:sp>
      <p:sp>
        <p:nvSpPr>
          <p:cNvPr id="4" name="Slide Number Placeholder 3"/>
          <p:cNvSpPr>
            <a:spLocks noGrp="1"/>
          </p:cNvSpPr>
          <p:nvPr>
            <p:ph type="sldNum" sz="quarter" idx="10"/>
          </p:nvPr>
        </p:nvSpPr>
        <p:spPr/>
        <p:txBody>
          <a:bodyPr/>
          <a:lstStyle/>
          <a:p>
            <a:fld id="{6AE7B84D-E06E-44B4-BC40-E99B1F07FE26}" type="slidenum">
              <a:rPr lang="en-US" smtClean="0"/>
              <a:t>8</a:t>
            </a:fld>
            <a:endParaRPr lang="en-US"/>
          </a:p>
        </p:txBody>
      </p:sp>
    </p:spTree>
    <p:extLst>
      <p:ext uri="{BB962C8B-B14F-4D97-AF65-F5344CB8AC3E}">
        <p14:creationId xmlns:p14="http://schemas.microsoft.com/office/powerpoint/2010/main" val="191223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E7B84D-E06E-44B4-BC40-E99B1F07FE26}" type="slidenum">
              <a:rPr lang="en-US" smtClean="0"/>
              <a:t>9</a:t>
            </a:fld>
            <a:endParaRPr lang="en-US"/>
          </a:p>
        </p:txBody>
      </p:sp>
    </p:spTree>
    <p:extLst>
      <p:ext uri="{BB962C8B-B14F-4D97-AF65-F5344CB8AC3E}">
        <p14:creationId xmlns:p14="http://schemas.microsoft.com/office/powerpoint/2010/main" val="9104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6AE2619E-C277-4789-9A7D-2E185D3F95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19E-C277-4789-9A7D-2E185D3F95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19E-C277-4789-9A7D-2E185D3F95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1925" y="104775"/>
            <a:ext cx="8229600" cy="5794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85825" y="1447800"/>
            <a:ext cx="3633788" cy="77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2013" y="1447800"/>
            <a:ext cx="3633787" cy="77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85825" y="2374900"/>
            <a:ext cx="3633788" cy="776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2013" y="2374900"/>
            <a:ext cx="3633787" cy="776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F296213-BDDE-4C9A-95E7-55BF7FB20888}" type="slidenum">
              <a:rPr lang="en-US"/>
              <a:pPr>
                <a:defRPr/>
              </a:pPr>
              <a:t>‹#›</a:t>
            </a:fld>
            <a:endParaRPr lang="en-US"/>
          </a:p>
        </p:txBody>
      </p:sp>
    </p:spTree>
    <p:extLst>
      <p:ext uri="{BB962C8B-B14F-4D97-AF65-F5344CB8AC3E}">
        <p14:creationId xmlns:p14="http://schemas.microsoft.com/office/powerpoint/2010/main" val="177417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3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463" y="789081"/>
            <a:ext cx="7583488" cy="1470025"/>
          </a:xfrm>
        </p:spPr>
        <p:txBody>
          <a:bodyPr/>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lstStyle>
            <a:lvl1pPr marL="0" indent="0" algn="ctr">
              <a:buNone/>
              <a:defRPr sz="1600">
                <a:solidFill>
                  <a:schemeClr val="tx1"/>
                </a:solidFill>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457200" y="6356350"/>
            <a:ext cx="2133600" cy="365125"/>
          </a:xfrm>
          <a:prstGeom prst="rect">
            <a:avLst/>
          </a:prstGeom>
        </p:spPr>
        <p:txBody>
          <a:bodyPr/>
          <a:lstStyle>
            <a:lvl1pPr>
              <a:defRPr/>
            </a:lvl1pPr>
          </a:lstStyle>
          <a:p>
            <a:endParaRPr lang="en-US"/>
          </a:p>
        </p:txBody>
      </p:sp>
      <p:sp>
        <p:nvSpPr>
          <p:cNvPr id="8"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6"/>
          </p:nvPr>
        </p:nvSpPr>
        <p:spPr>
          <a:xfrm>
            <a:off x="6553200" y="6356350"/>
            <a:ext cx="2133600" cy="365125"/>
          </a:xfrm>
          <a:prstGeom prst="rect">
            <a:avLst/>
          </a:prstGeom>
        </p:spPr>
        <p:txBody>
          <a:bodyPr/>
          <a:lstStyle>
            <a:lvl1pPr>
              <a:defRPr/>
            </a:lvl1pPr>
          </a:lstStyle>
          <a:p>
            <a:fld id="{F1E40D96-0B7A-4D85-B9F7-BA5BF8964089}" type="slidenum">
              <a:rPr lang="en-US"/>
              <a:pPr/>
              <a:t>‹#›</a:t>
            </a:fld>
            <a:endParaRPr lang="en-US"/>
          </a:p>
        </p:txBody>
      </p:sp>
    </p:spTree>
    <p:extLst>
      <p:ext uri="{BB962C8B-B14F-4D97-AF65-F5344CB8AC3E}">
        <p14:creationId xmlns:p14="http://schemas.microsoft.com/office/powerpoint/2010/main" val="192806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19E-C277-4789-9A7D-2E185D3F95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2619E-C277-4789-9A7D-2E185D3F95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619E-C277-4789-9A7D-2E185D3F95AA}"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2619E-C277-4789-9A7D-2E185D3F95AA}"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2619E-C277-4789-9A7D-2E185D3F95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2619E-C277-4789-9A7D-2E185D3F95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619E-C277-4789-9A7D-2E185D3F95AA}"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2619E-C277-4789-9A7D-2E185D3F95AA}"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5">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AE2619E-C277-4789-9A7D-2E185D3F95A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99" r:id="rId13"/>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tourolaw.edu/patch/Plyler/"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questia.co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cal.org/create/resources/pubs/CREATEBrief_ResponsetoIntervention.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aft.org/pubs-reports/american_educator/issues/summer08/goldenberg.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Educating All Students:</a:t>
            </a:r>
            <a:endParaRPr lang="en-US" dirty="0"/>
          </a:p>
        </p:txBody>
      </p:sp>
      <p:sp>
        <p:nvSpPr>
          <p:cNvPr id="3" name="Subtitle 2"/>
          <p:cNvSpPr>
            <a:spLocks noGrp="1"/>
          </p:cNvSpPr>
          <p:nvPr>
            <p:ph type="subTitle" idx="1"/>
          </p:nvPr>
        </p:nvSpPr>
        <p:spPr/>
        <p:txBody>
          <a:bodyPr/>
          <a:lstStyle/>
          <a:p>
            <a:r>
              <a:rPr lang="en-US" dirty="0" smtClean="0"/>
              <a:t>Focus on English Language Learners</a:t>
            </a:r>
          </a:p>
          <a:p>
            <a:r>
              <a:rPr lang="en-US" i="1" dirty="0" smtClean="0"/>
              <a:t>Competency 0002</a:t>
            </a:r>
          </a:p>
          <a:p>
            <a:r>
              <a:rPr lang="en-US" b="1" dirty="0" smtClean="0"/>
              <a:t>Martha Young, SUNY New </a:t>
            </a:r>
            <a:r>
              <a:rPr lang="en-US" b="1" dirty="0" err="1" smtClean="0"/>
              <a:t>Paltz</a:t>
            </a:r>
            <a:endParaRPr lang="en-US" b="1" dirty="0" smtClean="0"/>
          </a:p>
          <a:p>
            <a:r>
              <a:rPr lang="en-US" b="1" dirty="0" smtClean="0"/>
              <a:t>November 20, 2013</a:t>
            </a:r>
            <a:endParaRPr lang="en-US" b="1" dirty="0"/>
          </a:p>
        </p:txBody>
      </p:sp>
      <p:sp>
        <p:nvSpPr>
          <p:cNvPr id="4" name="Slide Number Placeholder 3"/>
          <p:cNvSpPr>
            <a:spLocks noGrp="1"/>
          </p:cNvSpPr>
          <p:nvPr>
            <p:ph type="sldNum" sz="quarter" idx="12"/>
          </p:nvPr>
        </p:nvSpPr>
        <p:spPr/>
        <p:txBody>
          <a:bodyPr/>
          <a:lstStyle/>
          <a:p>
            <a:fld id="{6AE2619E-C277-4789-9A7D-2E185D3F95AA}" type="slidenum">
              <a:rPr lang="en-US" smtClean="0"/>
              <a:t>1</a:t>
            </a:fld>
            <a:endParaRPr lang="en-US"/>
          </a:p>
        </p:txBody>
      </p:sp>
    </p:spTree>
    <p:extLst>
      <p:ext uri="{BB962C8B-B14F-4D97-AF65-F5344CB8AC3E}">
        <p14:creationId xmlns:p14="http://schemas.microsoft.com/office/powerpoint/2010/main" val="384714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Cummins: Differentiation of Social and Academic Language</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21037"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6AE2619E-C277-4789-9A7D-2E185D3F95AA}" type="slidenum">
              <a:rPr lang="en-US" smtClean="0"/>
              <a:t>10</a:t>
            </a:fld>
            <a:endParaRPr lang="en-US"/>
          </a:p>
        </p:txBody>
      </p:sp>
    </p:spTree>
    <p:extLst>
      <p:ext uri="{BB962C8B-B14F-4D97-AF65-F5344CB8AC3E}">
        <p14:creationId xmlns:p14="http://schemas.microsoft.com/office/powerpoint/2010/main" val="244013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Understanding Social Language</a:t>
            </a:r>
            <a:endParaRPr lang="en-US" dirty="0"/>
          </a:p>
        </p:txBody>
      </p:sp>
      <p:sp>
        <p:nvSpPr>
          <p:cNvPr id="3" name="Subtitle 2"/>
          <p:cNvSpPr>
            <a:spLocks noGrp="1"/>
          </p:cNvSpPr>
          <p:nvPr>
            <p:ph type="subTitle" idx="1"/>
          </p:nvPr>
        </p:nvSpPr>
        <p:spPr/>
        <p:txBody>
          <a:bodyPr/>
          <a:lstStyle/>
          <a:p>
            <a:r>
              <a:rPr lang="en-US" dirty="0" smtClean="0"/>
              <a:t>Language is a social construct: The purpose of language is communication. </a:t>
            </a:r>
            <a:endParaRPr lang="en-US" dirty="0"/>
          </a:p>
        </p:txBody>
      </p:sp>
      <p:sp>
        <p:nvSpPr>
          <p:cNvPr id="4" name="Picture Placeholder 3"/>
          <p:cNvSpPr>
            <a:spLocks noGrp="1"/>
          </p:cNvSpPr>
          <p:nvPr>
            <p:ph type="pic" sz="quarter" idx="13"/>
          </p:nvPr>
        </p:nvSpPr>
        <p:spPr/>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2500313"/>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6"/>
          </p:nvPr>
        </p:nvSpPr>
        <p:spPr/>
        <p:txBody>
          <a:bodyPr/>
          <a:lstStyle/>
          <a:p>
            <a:fld id="{F1E40D96-0B7A-4D85-B9F7-BA5BF8964089}" type="slidenum">
              <a:rPr lang="en-US" smtClean="0"/>
              <a:pPr/>
              <a:t>11</a:t>
            </a:fld>
            <a:endParaRPr lang="en-US"/>
          </a:p>
        </p:txBody>
      </p:sp>
    </p:spTree>
    <p:extLst>
      <p:ext uri="{BB962C8B-B14F-4D97-AF65-F5344CB8AC3E}">
        <p14:creationId xmlns:p14="http://schemas.microsoft.com/office/powerpoint/2010/main" val="82446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Academic Language </a:t>
            </a:r>
            <a:endParaRPr lang="en-US" dirty="0"/>
          </a:p>
        </p:txBody>
      </p:sp>
      <p:sp>
        <p:nvSpPr>
          <p:cNvPr id="3" name="Subtitle 2"/>
          <p:cNvSpPr>
            <a:spLocks noGrp="1"/>
          </p:cNvSpPr>
          <p:nvPr>
            <p:ph type="subTitle" idx="1"/>
          </p:nvPr>
        </p:nvSpPr>
        <p:spPr/>
        <p:txBody>
          <a:bodyPr/>
          <a:lstStyle/>
          <a:p>
            <a:r>
              <a:rPr lang="en-US" dirty="0" smtClean="0"/>
              <a:t>The language of the classroom requires students to use language that is conceptually demanding and cognitively complex.  </a:t>
            </a:r>
            <a:endParaRPr lang="en-US" dirty="0"/>
          </a:p>
        </p:txBody>
      </p:sp>
      <p:sp>
        <p:nvSpPr>
          <p:cNvPr id="4" name="Picture Placeholder 3"/>
          <p:cNvSpPr>
            <a:spLocks noGrp="1"/>
          </p:cNvSpPr>
          <p:nvPr>
            <p:ph type="pic" sz="quarter" idx="13"/>
          </p:nvPr>
        </p:nvSpPr>
        <p:spPr/>
      </p:sp>
      <p:pic>
        <p:nvPicPr>
          <p:cNvPr id="6147" name="Picture 3" descr="C:\Users\myoung\AppData\Local\Microsoft\Windows\Temporary Internet Files\Content.IE5\MP4I35KV\MP900438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752600"/>
            <a:ext cx="1981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6"/>
          </p:nvPr>
        </p:nvSpPr>
        <p:spPr/>
        <p:txBody>
          <a:bodyPr/>
          <a:lstStyle/>
          <a:p>
            <a:fld id="{F1E40D96-0B7A-4D85-B9F7-BA5BF8964089}" type="slidenum">
              <a:rPr lang="en-US" smtClean="0"/>
              <a:pPr/>
              <a:t>12</a:t>
            </a:fld>
            <a:endParaRPr lang="en-US"/>
          </a:p>
        </p:txBody>
      </p:sp>
    </p:spTree>
    <p:extLst>
      <p:ext uri="{BB962C8B-B14F-4D97-AF65-F5344CB8AC3E}">
        <p14:creationId xmlns:p14="http://schemas.microsoft.com/office/powerpoint/2010/main" val="266639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Academic Language More Comprehensible</a:t>
            </a:r>
            <a:endParaRPr lang="en-US" dirty="0"/>
          </a:p>
        </p:txBody>
      </p:sp>
      <p:sp>
        <p:nvSpPr>
          <p:cNvPr id="3" name="Subtitle 2"/>
          <p:cNvSpPr>
            <a:spLocks noGrp="1"/>
          </p:cNvSpPr>
          <p:nvPr>
            <p:ph type="subTitle" idx="1"/>
          </p:nvPr>
        </p:nvSpPr>
        <p:spPr/>
        <p:txBody>
          <a:bodyPr/>
          <a:lstStyle/>
          <a:p>
            <a:endParaRPr lang="en-US"/>
          </a:p>
        </p:txBody>
      </p:sp>
      <p:sp>
        <p:nvSpPr>
          <p:cNvPr id="4" name="Picture Placeholder 3"/>
          <p:cNvSpPr>
            <a:spLocks noGrp="1"/>
          </p:cNvSpPr>
          <p:nvPr>
            <p:ph type="pic" sz="quarter" idx="13"/>
          </p:nvPr>
        </p:nvSpPr>
        <p:spPr/>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5486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6"/>
          </p:nvPr>
        </p:nvSpPr>
        <p:spPr/>
        <p:txBody>
          <a:bodyPr/>
          <a:lstStyle/>
          <a:p>
            <a:fld id="{F1E40D96-0B7A-4D85-B9F7-BA5BF8964089}" type="slidenum">
              <a:rPr lang="en-US" smtClean="0"/>
              <a:pPr/>
              <a:t>13</a:t>
            </a:fld>
            <a:endParaRPr lang="en-US"/>
          </a:p>
        </p:txBody>
      </p:sp>
    </p:spTree>
    <p:extLst>
      <p:ext uri="{BB962C8B-B14F-4D97-AF65-F5344CB8AC3E}">
        <p14:creationId xmlns:p14="http://schemas.microsoft.com/office/powerpoint/2010/main" val="302775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2" name="Title 1"/>
          <p:cNvSpPr>
            <a:spLocks noGrp="1"/>
          </p:cNvSpPr>
          <p:nvPr>
            <p:ph type="title"/>
          </p:nvPr>
        </p:nvSpPr>
        <p:spPr/>
        <p:txBody>
          <a:bodyPr/>
          <a:lstStyle/>
          <a:p>
            <a:r>
              <a:rPr lang="en-US" dirty="0" smtClean="0"/>
              <a:t>Using Cummins’s Principles</a:t>
            </a:r>
            <a:endParaRPr lang="en-US" dirty="0"/>
          </a:p>
        </p:txBody>
      </p:sp>
      <p:sp>
        <p:nvSpPr>
          <p:cNvPr id="6" name="Text Placeholder 5"/>
          <p:cNvSpPr>
            <a:spLocks noGrp="1"/>
          </p:cNvSpPr>
          <p:nvPr>
            <p:ph type="body" sz="quarter" idx="14"/>
          </p:nvPr>
        </p:nvSpPr>
        <p:spPr/>
        <p:txBody>
          <a:bodyPr>
            <a:noAutofit/>
          </a:bodyPr>
          <a:lstStyle/>
          <a:p>
            <a:r>
              <a:rPr lang="en-US" sz="2400" dirty="0" smtClean="0"/>
              <a:t>In academics, </a:t>
            </a:r>
            <a:r>
              <a:rPr lang="en-US" sz="2400" b="1" u="sng" dirty="0" smtClean="0"/>
              <a:t>scaffolds</a:t>
            </a:r>
            <a:r>
              <a:rPr lang="en-US" sz="2400" b="1" dirty="0" smtClean="0"/>
              <a:t> </a:t>
            </a:r>
            <a:r>
              <a:rPr lang="en-US" sz="2400" dirty="0" smtClean="0"/>
              <a:t>provide ELLs with the support they need to learn content while they are developing their English skills. In ways figuratively similar to construction, scaffolding strategies allow language learners better access to content material.</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3616960"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6AE2619E-C277-4789-9A7D-2E185D3F95AA}" type="slidenum">
              <a:rPr lang="en-US" smtClean="0"/>
              <a:t>14</a:t>
            </a:fld>
            <a:endParaRPr lang="en-US"/>
          </a:p>
        </p:txBody>
      </p:sp>
    </p:spTree>
    <p:extLst>
      <p:ext uri="{BB962C8B-B14F-4D97-AF65-F5344CB8AC3E}">
        <p14:creationId xmlns:p14="http://schemas.microsoft.com/office/powerpoint/2010/main" val="396043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Krashen</a:t>
            </a:r>
            <a:r>
              <a:rPr lang="en-US" dirty="0" smtClean="0"/>
              <a:t>: The Affective Filter</a:t>
            </a:r>
            <a:endParaRPr lang="en-US" dirty="0"/>
          </a:p>
        </p:txBody>
      </p:sp>
      <p:sp>
        <p:nvSpPr>
          <p:cNvPr id="7" name="Subtitle 6"/>
          <p:cNvSpPr>
            <a:spLocks noGrp="1"/>
          </p:cNvSpPr>
          <p:nvPr>
            <p:ph type="subTitle" idx="1"/>
          </p:nvPr>
        </p:nvSpPr>
        <p:spPr/>
        <p:txBody>
          <a:bodyPr>
            <a:normAutofit lnSpcReduction="10000"/>
          </a:bodyPr>
          <a:lstStyle/>
          <a:p>
            <a:pPr algn="l"/>
            <a:r>
              <a:rPr lang="en-US" dirty="0" smtClean="0"/>
              <a:t>As part of his five-hypothesis Monitor Model of Second Language Acquisition, Stephen </a:t>
            </a:r>
            <a:r>
              <a:rPr lang="en-US" dirty="0" err="1" smtClean="0"/>
              <a:t>Krashen</a:t>
            </a:r>
            <a:r>
              <a:rPr lang="en-US" dirty="0" smtClean="0"/>
              <a:t> (1982) proposed the existence of an emotional filter that influences how much actual learning takes place in relation to input. The strength of the filter itself is determined by affective factors of learner anxiety, self-confidence, and motivation. </a:t>
            </a:r>
            <a:endParaRPr lang="en-US" dirty="0"/>
          </a:p>
        </p:txBody>
      </p:sp>
      <p:sp>
        <p:nvSpPr>
          <p:cNvPr id="8" name="Picture Placeholder 7"/>
          <p:cNvSpPr>
            <a:spLocks noGrp="1"/>
          </p:cNvSpPr>
          <p:nvPr>
            <p:ph type="pic" sz="quarter" idx="13"/>
          </p:nvPr>
        </p:nvSpPr>
        <p:spPr/>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7162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6"/>
          </p:nvPr>
        </p:nvSpPr>
        <p:spPr/>
        <p:txBody>
          <a:bodyPr/>
          <a:lstStyle/>
          <a:p>
            <a:fld id="{F1E40D96-0B7A-4D85-B9F7-BA5BF8964089}" type="slidenum">
              <a:rPr lang="en-US" smtClean="0"/>
              <a:pPr/>
              <a:t>15</a:t>
            </a:fld>
            <a:endParaRPr lang="en-US"/>
          </a:p>
        </p:txBody>
      </p:sp>
    </p:spTree>
    <p:extLst>
      <p:ext uri="{BB962C8B-B14F-4D97-AF65-F5344CB8AC3E}">
        <p14:creationId xmlns:p14="http://schemas.microsoft.com/office/powerpoint/2010/main" val="24715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Vygotsky</a:t>
            </a:r>
            <a:r>
              <a:rPr lang="en-US" dirty="0" smtClean="0"/>
              <a:t>: Zone of Proximal Development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418267"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AE2619E-C277-4789-9A7D-2E185D3F95AA}" type="slidenum">
              <a:rPr lang="en-US" smtClean="0"/>
              <a:t>16</a:t>
            </a:fld>
            <a:endParaRPr lang="en-US"/>
          </a:p>
        </p:txBody>
      </p:sp>
    </p:spTree>
    <p:extLst>
      <p:ext uri="{BB962C8B-B14F-4D97-AF65-F5344CB8AC3E}">
        <p14:creationId xmlns:p14="http://schemas.microsoft.com/office/powerpoint/2010/main" val="10970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Swain: Meaningful </a:t>
            </a:r>
            <a:r>
              <a:rPr lang="en-US" dirty="0" err="1" smtClean="0"/>
              <a:t>OUtput</a:t>
            </a:r>
            <a:endParaRPr lang="en-US" dirty="0"/>
          </a:p>
        </p:txBody>
      </p:sp>
      <p:sp>
        <p:nvSpPr>
          <p:cNvPr id="3" name="Rectangle 2"/>
          <p:cNvSpPr/>
          <p:nvPr/>
        </p:nvSpPr>
        <p:spPr>
          <a:xfrm>
            <a:off x="304800" y="1371599"/>
            <a:ext cx="8305800" cy="3447098"/>
          </a:xfrm>
          <a:prstGeom prst="rect">
            <a:avLst/>
          </a:prstGeom>
        </p:spPr>
        <p:txBody>
          <a:bodyPr wrap="square">
            <a:spAutoFit/>
          </a:bodyPr>
          <a:lstStyle/>
          <a:p>
            <a:r>
              <a:rPr lang="en-US" sz="2000" dirty="0"/>
              <a:t>“…the meaning of ‘negotiating meaning’ needs to </a:t>
            </a:r>
            <a:r>
              <a:rPr lang="en-US" sz="2000" dirty="0" smtClean="0"/>
              <a:t>be extended </a:t>
            </a:r>
            <a:r>
              <a:rPr lang="en-US" sz="2000" dirty="0"/>
              <a:t>beyond the usual sense of simply ‘</a:t>
            </a:r>
            <a:r>
              <a:rPr lang="en-US" sz="2000" dirty="0" smtClean="0"/>
              <a:t>getting one’s </a:t>
            </a:r>
            <a:r>
              <a:rPr lang="en-US" sz="2000" dirty="0"/>
              <a:t>message across.’ Simply getting </a:t>
            </a:r>
            <a:r>
              <a:rPr lang="en-US" sz="2000" dirty="0" smtClean="0"/>
              <a:t>one’s message </a:t>
            </a:r>
            <a:r>
              <a:rPr lang="en-US" sz="2000" dirty="0"/>
              <a:t>across can and does occur </a:t>
            </a:r>
            <a:r>
              <a:rPr lang="en-US" sz="2000" dirty="0" smtClean="0"/>
              <a:t>with grammatically </a:t>
            </a:r>
            <a:r>
              <a:rPr lang="en-US" sz="2000" dirty="0"/>
              <a:t>deviant forms and </a:t>
            </a:r>
            <a:r>
              <a:rPr lang="en-US" sz="2000" dirty="0" err="1" smtClean="0"/>
              <a:t>sociolinguistically</a:t>
            </a:r>
            <a:r>
              <a:rPr lang="en-US" sz="2000" dirty="0" smtClean="0"/>
              <a:t> inappropriate language</a:t>
            </a:r>
            <a:r>
              <a:rPr lang="en-US" sz="2000" dirty="0"/>
              <a:t>. Negotiating meaning </a:t>
            </a:r>
            <a:r>
              <a:rPr lang="en-US" sz="2000" dirty="0" smtClean="0"/>
              <a:t>needs to </a:t>
            </a:r>
            <a:r>
              <a:rPr lang="en-US" sz="2000" dirty="0"/>
              <a:t>incorporate the notion of being pushed toward </a:t>
            </a:r>
            <a:r>
              <a:rPr lang="en-US" sz="2000" dirty="0" smtClean="0"/>
              <a:t>the delivery </a:t>
            </a:r>
            <a:r>
              <a:rPr lang="en-US" sz="2000" dirty="0"/>
              <a:t>of a message that is not only conveyed, </a:t>
            </a:r>
            <a:r>
              <a:rPr lang="en-US" sz="2000" dirty="0" smtClean="0"/>
              <a:t>but that </a:t>
            </a:r>
            <a:r>
              <a:rPr lang="en-US" sz="2000" dirty="0"/>
              <a:t>is conveyed precisely, coherently, </a:t>
            </a:r>
            <a:r>
              <a:rPr lang="en-US" sz="2000" dirty="0" smtClean="0"/>
              <a:t>and appropriately</a:t>
            </a:r>
            <a:r>
              <a:rPr lang="en-US" sz="2000" dirty="0"/>
              <a:t>. Being ‘pushed’ in output…is </a:t>
            </a:r>
            <a:r>
              <a:rPr lang="en-US" sz="2000" dirty="0" smtClean="0"/>
              <a:t>a concept </a:t>
            </a:r>
            <a:r>
              <a:rPr lang="en-US" sz="2000" dirty="0"/>
              <a:t>parallel to that of the </a:t>
            </a:r>
            <a:r>
              <a:rPr lang="en-US" sz="2000" dirty="0" err="1"/>
              <a:t>i</a:t>
            </a:r>
            <a:r>
              <a:rPr lang="en-US" sz="2000" dirty="0"/>
              <a:t> +1 </a:t>
            </a:r>
            <a:r>
              <a:rPr lang="en-US" sz="2000" dirty="0" smtClean="0"/>
              <a:t>of comprehensible </a:t>
            </a:r>
            <a:r>
              <a:rPr lang="en-US" sz="2000" dirty="0"/>
              <a:t>input. Indeed, one might call </a:t>
            </a:r>
            <a:r>
              <a:rPr lang="en-US" sz="2000" dirty="0" smtClean="0"/>
              <a:t>this the </a:t>
            </a:r>
            <a:r>
              <a:rPr lang="en-US" sz="2000" dirty="0"/>
              <a:t>‘comprehensible output’ hypothesis</a:t>
            </a:r>
            <a:r>
              <a:rPr lang="en-US" sz="2000" dirty="0" smtClean="0"/>
              <a:t>.”</a:t>
            </a:r>
          </a:p>
          <a:p>
            <a:endParaRPr lang="en-US" sz="2000" dirty="0"/>
          </a:p>
          <a:p>
            <a:r>
              <a:rPr lang="en-US" dirty="0"/>
              <a:t>(Swain, 1985, 248-9).</a:t>
            </a:r>
          </a:p>
        </p:txBody>
      </p:sp>
      <p:sp>
        <p:nvSpPr>
          <p:cNvPr id="4" name="Slide Number Placeholder 3"/>
          <p:cNvSpPr>
            <a:spLocks noGrp="1"/>
          </p:cNvSpPr>
          <p:nvPr>
            <p:ph type="sldNum" sz="quarter" idx="12"/>
          </p:nvPr>
        </p:nvSpPr>
        <p:spPr/>
        <p:txBody>
          <a:bodyPr/>
          <a:lstStyle/>
          <a:p>
            <a:fld id="{6AE2619E-C277-4789-9A7D-2E185D3F95AA}" type="slidenum">
              <a:rPr lang="en-US" smtClean="0"/>
              <a:t>17</a:t>
            </a:fld>
            <a:endParaRPr lang="en-US"/>
          </a:p>
        </p:txBody>
      </p:sp>
    </p:spTree>
    <p:extLst>
      <p:ext uri="{BB962C8B-B14F-4D97-AF65-F5344CB8AC3E}">
        <p14:creationId xmlns:p14="http://schemas.microsoft.com/office/powerpoint/2010/main" val="251309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Brown’s Principles at a Glance</a:t>
            </a:r>
            <a:endParaRPr lang="en-US" dirty="0"/>
          </a:p>
        </p:txBody>
      </p:sp>
      <p:graphicFrame>
        <p:nvGraphicFramePr>
          <p:cNvPr id="10" name="Diagram 9"/>
          <p:cNvGraphicFramePr/>
          <p:nvPr>
            <p:extLst>
              <p:ext uri="{D42A27DB-BD31-4B8C-83A1-F6EECF244321}">
                <p14:modId xmlns:p14="http://schemas.microsoft.com/office/powerpoint/2010/main" val="28711189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6AE2619E-C277-4789-9A7D-2E185D3F95AA}" type="slidenum">
              <a:rPr lang="en-US" smtClean="0"/>
              <a:t>18</a:t>
            </a:fld>
            <a:endParaRPr lang="en-US"/>
          </a:p>
        </p:txBody>
      </p:sp>
    </p:spTree>
    <p:extLst>
      <p:ext uri="{BB962C8B-B14F-4D97-AF65-F5344CB8AC3E}">
        <p14:creationId xmlns:p14="http://schemas.microsoft.com/office/powerpoint/2010/main" val="84334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Taxonomy</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848600" cy="50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AE2619E-C277-4789-9A7D-2E185D3F95AA}" type="slidenum">
              <a:rPr lang="en-US" smtClean="0"/>
              <a:t>19</a:t>
            </a:fld>
            <a:endParaRPr lang="en-US"/>
          </a:p>
        </p:txBody>
      </p:sp>
    </p:spTree>
    <p:extLst>
      <p:ext uri="{BB962C8B-B14F-4D97-AF65-F5344CB8AC3E}">
        <p14:creationId xmlns:p14="http://schemas.microsoft.com/office/powerpoint/2010/main" val="282522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idx="1"/>
          </p:nvPr>
        </p:nvSpPr>
        <p:spPr/>
        <p:txBody>
          <a:bodyPr/>
          <a:lstStyle/>
          <a:p>
            <a:r>
              <a:rPr lang="en-US" dirty="0" smtClean="0"/>
              <a:t>Content Objectives:</a:t>
            </a:r>
            <a:endParaRPr lang="en-US" dirty="0"/>
          </a:p>
        </p:txBody>
      </p:sp>
      <p:sp>
        <p:nvSpPr>
          <p:cNvPr id="5" name="Text Placeholder 4"/>
          <p:cNvSpPr>
            <a:spLocks noGrp="1"/>
          </p:cNvSpPr>
          <p:nvPr>
            <p:ph type="body" sz="quarter" idx="3"/>
          </p:nvPr>
        </p:nvSpPr>
        <p:spPr/>
        <p:txBody>
          <a:bodyPr/>
          <a:lstStyle/>
          <a:p>
            <a:r>
              <a:rPr lang="en-US" dirty="0" smtClean="0"/>
              <a:t>Language Objectives:</a:t>
            </a:r>
            <a:endParaRPr lang="en-US" dirty="0"/>
          </a:p>
        </p:txBody>
      </p:sp>
      <p:sp>
        <p:nvSpPr>
          <p:cNvPr id="6" name="Content Placeholder 5"/>
          <p:cNvSpPr>
            <a:spLocks noGrp="1"/>
          </p:cNvSpPr>
          <p:nvPr>
            <p:ph sz="quarter" idx="13"/>
          </p:nvPr>
        </p:nvSpPr>
        <p:spPr/>
        <p:txBody>
          <a:bodyPr>
            <a:normAutofit fontScale="85000" lnSpcReduction="10000"/>
          </a:bodyPr>
          <a:lstStyle/>
          <a:p>
            <a:r>
              <a:rPr lang="en-US" dirty="0" smtClean="0"/>
              <a:t>Understand how literacy development in the first (home) language influences literacy development in an additional (2</a:t>
            </a:r>
            <a:r>
              <a:rPr lang="en-US" baseline="30000" dirty="0" smtClean="0"/>
              <a:t>nd</a:t>
            </a:r>
            <a:r>
              <a:rPr lang="en-US" dirty="0" smtClean="0"/>
              <a:t> language).</a:t>
            </a:r>
          </a:p>
          <a:p>
            <a:r>
              <a:rPr lang="en-US" dirty="0" smtClean="0"/>
              <a:t>Explore types and benefits of language development models, bilingualism, and bilingual programs.</a:t>
            </a:r>
          </a:p>
          <a:p>
            <a:r>
              <a:rPr lang="en-US" dirty="0" smtClean="0"/>
              <a:t>Select from a variety of techniques for adapting content to the students’ proficiency and cognitive levels.</a:t>
            </a:r>
            <a:endParaRPr lang="en-US" dirty="0"/>
          </a:p>
        </p:txBody>
      </p:sp>
      <p:sp>
        <p:nvSpPr>
          <p:cNvPr id="7" name="Content Placeholder 6"/>
          <p:cNvSpPr>
            <a:spLocks noGrp="1"/>
          </p:cNvSpPr>
          <p:nvPr>
            <p:ph sz="quarter" idx="14"/>
          </p:nvPr>
        </p:nvSpPr>
        <p:spPr/>
        <p:txBody>
          <a:bodyPr/>
          <a:lstStyle/>
          <a:p>
            <a:r>
              <a:rPr lang="en-US" dirty="0" smtClean="0"/>
              <a:t>Develop a lexicon related to learning an additional language.</a:t>
            </a:r>
          </a:p>
          <a:p>
            <a:r>
              <a:rPr lang="en-US" dirty="0" smtClean="0"/>
              <a:t>Discuss the challenges of school reform and its effect on English learners.</a:t>
            </a:r>
          </a:p>
          <a:p>
            <a:r>
              <a:rPr lang="en-US" dirty="0" smtClean="0"/>
              <a:t>Explain the importance of meaningful academic activities for English learners. </a:t>
            </a:r>
            <a:endParaRPr lang="en-US" dirty="0"/>
          </a:p>
        </p:txBody>
      </p:sp>
      <p:sp>
        <p:nvSpPr>
          <p:cNvPr id="3" name="Slide Number Placeholder 2"/>
          <p:cNvSpPr>
            <a:spLocks noGrp="1"/>
          </p:cNvSpPr>
          <p:nvPr>
            <p:ph type="sldNum" sz="quarter" idx="12"/>
          </p:nvPr>
        </p:nvSpPr>
        <p:spPr/>
        <p:txBody>
          <a:bodyPr/>
          <a:lstStyle/>
          <a:p>
            <a:fld id="{6AE2619E-C277-4789-9A7D-2E185D3F95AA}" type="slidenum">
              <a:rPr lang="en-US" smtClean="0"/>
              <a:t>2</a:t>
            </a:fld>
            <a:endParaRPr lang="en-US"/>
          </a:p>
        </p:txBody>
      </p:sp>
    </p:spTree>
    <p:extLst>
      <p:ext uri="{BB962C8B-B14F-4D97-AF65-F5344CB8AC3E}">
        <p14:creationId xmlns:p14="http://schemas.microsoft.com/office/powerpoint/2010/main" val="293689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A Comparison</a:t>
            </a:r>
            <a:r>
              <a:rPr lang="en-US" dirty="0" smtClean="0"/>
              <a:t>: First and Second Language Acquisition</a:t>
            </a:r>
            <a:endParaRPr lang="en-US" dirty="0"/>
          </a:p>
        </p:txBody>
      </p:sp>
      <p:sp>
        <p:nvSpPr>
          <p:cNvPr id="3" name="Slide Number Placeholder 2"/>
          <p:cNvSpPr>
            <a:spLocks noGrp="1"/>
          </p:cNvSpPr>
          <p:nvPr>
            <p:ph type="sldNum" sz="quarter" idx="12"/>
          </p:nvPr>
        </p:nvSpPr>
        <p:spPr/>
        <p:txBody>
          <a:bodyPr/>
          <a:lstStyle/>
          <a:p>
            <a:fld id="{6AE2619E-C277-4789-9A7D-2E185D3F95AA}" type="slidenum">
              <a:rPr lang="en-US" smtClean="0"/>
              <a:t>20</a:t>
            </a:fld>
            <a:endParaRPr lang="en-US"/>
          </a:p>
        </p:txBody>
      </p:sp>
      <p:graphicFrame>
        <p:nvGraphicFramePr>
          <p:cNvPr id="4" name="Diagram 3"/>
          <p:cNvGraphicFramePr/>
          <p:nvPr>
            <p:extLst>
              <p:ext uri="{D42A27DB-BD31-4B8C-83A1-F6EECF244321}">
                <p14:modId xmlns:p14="http://schemas.microsoft.com/office/powerpoint/2010/main" val="4814567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618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457200" y="1981200"/>
            <a:ext cx="7467600" cy="3810000"/>
          </a:xfrm>
        </p:spPr>
        <p:txBody>
          <a:bodyPr/>
          <a:lstStyle/>
          <a:p>
            <a:pPr>
              <a:lnSpc>
                <a:spcPct val="90000"/>
              </a:lnSpc>
            </a:pPr>
            <a:r>
              <a:rPr lang="en-US" altLang="en-US" sz="2800" dirty="0"/>
              <a:t>Every man’s mind is…modified by all the objects of Nature and art; by every word and every suggestion which he ever admitted to act upon his consciousness; it is the mirror upon which all forms are reflected and in which they compose one form. </a:t>
            </a:r>
          </a:p>
          <a:p>
            <a:pPr>
              <a:lnSpc>
                <a:spcPct val="90000"/>
              </a:lnSpc>
              <a:buFont typeface="Wingdings" pitchFamily="2" charset="2"/>
              <a:buNone/>
            </a:pPr>
            <a:r>
              <a:rPr lang="en-US" altLang="en-US" dirty="0"/>
              <a:t>						</a:t>
            </a:r>
            <a:r>
              <a:rPr lang="en-US" altLang="en-US" sz="2400" dirty="0"/>
              <a:t>-- Percy Bysshe</a:t>
            </a:r>
            <a:r>
              <a:rPr lang="en-US" altLang="en-US" dirty="0"/>
              <a:t> </a:t>
            </a:r>
            <a:r>
              <a:rPr lang="en-US" altLang="en-US" sz="2400" dirty="0"/>
              <a:t>Shelley</a:t>
            </a:r>
          </a:p>
          <a:p>
            <a:pPr>
              <a:lnSpc>
                <a:spcPct val="90000"/>
              </a:lnSpc>
              <a:buFont typeface="Wingdings" pitchFamily="2" charset="2"/>
              <a:buNone/>
            </a:pPr>
            <a:r>
              <a:rPr lang="en-US" altLang="en-US" sz="2400" dirty="0"/>
              <a:t>							</a:t>
            </a:r>
            <a:r>
              <a:rPr lang="en-US" altLang="en-US" sz="1800" i="1" dirty="0"/>
              <a:t>Prometheus Unbound</a:t>
            </a:r>
            <a:endParaRPr lang="en-US" altLang="en-US" dirty="0"/>
          </a:p>
        </p:txBody>
      </p:sp>
      <p:sp>
        <p:nvSpPr>
          <p:cNvPr id="2" name="Slide Number Placeholder 1"/>
          <p:cNvSpPr>
            <a:spLocks noGrp="1"/>
          </p:cNvSpPr>
          <p:nvPr>
            <p:ph type="sldNum" sz="quarter" idx="12"/>
          </p:nvPr>
        </p:nvSpPr>
        <p:spPr/>
        <p:txBody>
          <a:bodyPr/>
          <a:lstStyle/>
          <a:p>
            <a:fld id="{6AE2619E-C277-4789-9A7D-2E185D3F95AA}"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Federal Statutes and Program Models</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6AE2619E-C277-4789-9A7D-2E185D3F95AA}" type="slidenum">
              <a:rPr lang="en-US" smtClean="0"/>
              <a:t>22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800"/>
            <a:ext cx="3710067"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81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Lau v. Nichols</a:t>
            </a:r>
            <a:endParaRPr lang="en-US" dirty="0"/>
          </a:p>
        </p:txBody>
      </p:sp>
      <p:sp>
        <p:nvSpPr>
          <p:cNvPr id="4" name="Slide Number Placeholder 3"/>
          <p:cNvSpPr>
            <a:spLocks noGrp="1"/>
          </p:cNvSpPr>
          <p:nvPr>
            <p:ph type="sldNum" sz="quarter" idx="12"/>
          </p:nvPr>
        </p:nvSpPr>
        <p:spPr/>
        <p:txBody>
          <a:bodyPr/>
          <a:lstStyle/>
          <a:p>
            <a:fld id="{6AE2619E-C277-4789-9A7D-2E185D3F95AA}" type="slidenum">
              <a:rPr lang="en-US" smtClean="0"/>
              <a:t>23</a:t>
            </a:fld>
            <a:endParaRPr lang="en-US"/>
          </a:p>
        </p:txBody>
      </p:sp>
      <p:sp>
        <p:nvSpPr>
          <p:cNvPr id="3" name="Text Placeholder 2"/>
          <p:cNvSpPr>
            <a:spLocks noGrp="1"/>
          </p:cNvSpPr>
          <p:nvPr>
            <p:ph sz="quarter" idx="13"/>
          </p:nvPr>
        </p:nvSpPr>
        <p:spPr/>
        <p:txBody>
          <a:bodyPr>
            <a:noAutofit/>
          </a:bodyPr>
          <a:lstStyle/>
          <a:p>
            <a:endParaRPr lang="en-US" sz="4000" b="1" dirty="0"/>
          </a:p>
        </p:txBody>
      </p:sp>
      <p:sp>
        <p:nvSpPr>
          <p:cNvPr id="14" name="Content Placeholder 13"/>
          <p:cNvSpPr>
            <a:spLocks noGrp="1"/>
          </p:cNvSpPr>
          <p:nvPr>
            <p:ph sz="quarter" idx="14"/>
          </p:nvPr>
        </p:nvSpPr>
        <p:spPr/>
        <p:txBody>
          <a:bodyPr>
            <a:normAutofit fontScale="85000" lnSpcReduction="10000"/>
          </a:bodyPr>
          <a:lstStyle/>
          <a:p>
            <a:r>
              <a:rPr lang="en-US" dirty="0"/>
              <a:t>The 1974 Supreme Court case Lau v. Nichols resulted in perhaps the most important court decision regarding the education of language-minority students. This case was brought forward by Chinese American students in the San Francisco Unified School District who were placed in mainstream classrooms despite their lack of proficiency in English, and left to "sink or swim." The district had argued that it had done nothing wrong, and that the Chinese American students received treatment equal to that of other students.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44484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44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1981200"/>
          </a:xfrm>
        </p:spPr>
        <p:txBody>
          <a:bodyPr>
            <a:noAutofit/>
          </a:bodyPr>
          <a:lstStyle/>
          <a:p>
            <a:pPr algn="ctr"/>
            <a:r>
              <a:rPr lang="en-US" sz="1600" dirty="0"/>
              <a:t>The essence of Lau was codified into federal law though the Equal Educational Opportunities Act of 1974 (EEOA), soon after the case was decided. Section 1703(f) of this act declares: "No state shall deny educational opportunities to an individual on account of his or her race, color, sex, or national origin by … (f) the failure of an educational agency to take appropriate action to overcome language barriers that impede equal participation by its students in its instructional programs." </a:t>
            </a:r>
          </a:p>
        </p:txBody>
      </p:sp>
      <p:sp>
        <p:nvSpPr>
          <p:cNvPr id="3" name="Text Placeholder 2"/>
          <p:cNvSpPr>
            <a:spLocks noGrp="1"/>
          </p:cNvSpPr>
          <p:nvPr>
            <p:ph type="body" idx="1"/>
          </p:nvPr>
        </p:nvSpPr>
        <p:spPr>
          <a:xfrm>
            <a:off x="722313" y="1680752"/>
            <a:ext cx="7772400" cy="452848"/>
          </a:xfrm>
        </p:spPr>
        <p:txBody>
          <a:bodyPr>
            <a:noAutofit/>
          </a:bodyPr>
          <a:lstStyle/>
          <a:p>
            <a:r>
              <a:rPr lang="en-US" sz="2400" b="1" dirty="0"/>
              <a:t>Equal Educational Opportunities Act of 1974 (EEOA), </a:t>
            </a:r>
          </a:p>
        </p:txBody>
      </p:sp>
      <p:sp>
        <p:nvSpPr>
          <p:cNvPr id="4" name="Slide Number Placeholder 3"/>
          <p:cNvSpPr>
            <a:spLocks noGrp="1"/>
          </p:cNvSpPr>
          <p:nvPr>
            <p:ph type="sldNum" sz="quarter" idx="12"/>
          </p:nvPr>
        </p:nvSpPr>
        <p:spPr/>
        <p:txBody>
          <a:bodyPr/>
          <a:lstStyle/>
          <a:p>
            <a:fld id="{6AE2619E-C277-4789-9A7D-2E185D3F95AA}" type="slidenum">
              <a:rPr lang="en-US" smtClean="0"/>
              <a:t>24</a:t>
            </a:fld>
            <a:endParaRPr lang="en-US"/>
          </a:p>
        </p:txBody>
      </p:sp>
    </p:spTree>
    <p:extLst>
      <p:ext uri="{BB962C8B-B14F-4D97-AF65-F5344CB8AC3E}">
        <p14:creationId xmlns:p14="http://schemas.microsoft.com/office/powerpoint/2010/main" val="383424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p:sp>
      <p:sp>
        <p:nvSpPr>
          <p:cNvPr id="4" name="Slide Number Placeholder 3"/>
          <p:cNvSpPr>
            <a:spLocks noGrp="1"/>
          </p:cNvSpPr>
          <p:nvPr>
            <p:ph type="sldNum" sz="quarter" idx="12"/>
          </p:nvPr>
        </p:nvSpPr>
        <p:spPr/>
        <p:txBody>
          <a:bodyPr/>
          <a:lstStyle/>
          <a:p>
            <a:fld id="{6AE2619E-C277-4789-9A7D-2E185D3F95AA}" type="slidenum">
              <a:rPr lang="en-US" smtClean="0"/>
              <a:t>25</a:t>
            </a:fld>
            <a:endParaRPr lang="en-US"/>
          </a:p>
        </p:txBody>
      </p:sp>
      <p:sp>
        <p:nvSpPr>
          <p:cNvPr id="2" name="Title 1"/>
          <p:cNvSpPr>
            <a:spLocks noGrp="1"/>
          </p:cNvSpPr>
          <p:nvPr>
            <p:ph type="title"/>
          </p:nvPr>
        </p:nvSpPr>
        <p:spPr/>
        <p:txBody>
          <a:bodyPr>
            <a:noAutofit/>
          </a:bodyPr>
          <a:lstStyle/>
          <a:p>
            <a:pPr algn="ctr"/>
            <a:r>
              <a:rPr lang="en-US" sz="3200" b="1" dirty="0" smtClean="0"/>
              <a:t>Serna v. Portales</a:t>
            </a:r>
            <a:endParaRPr lang="en-US" sz="3200" b="1" dirty="0"/>
          </a:p>
        </p:txBody>
      </p:sp>
      <p:sp>
        <p:nvSpPr>
          <p:cNvPr id="8" name="Content Placeholder 7"/>
          <p:cNvSpPr>
            <a:spLocks noGrp="1"/>
          </p:cNvSpPr>
          <p:nvPr>
            <p:ph type="body" sz="quarter" idx="14"/>
          </p:nvPr>
        </p:nvSpPr>
        <p:spPr/>
        <p:txBody>
          <a:bodyPr>
            <a:normAutofit lnSpcReduction="10000"/>
          </a:bodyPr>
          <a:lstStyle/>
          <a:p>
            <a:r>
              <a:rPr lang="en-US" dirty="0"/>
              <a:t>The judge declared, "It is incumbent on the school district to reassess and enlarge its program directed to the specialized needs of the Spanish-surnamed students" and to create bilingual programs at other schools where they are needed. This case was first decided in 1972. Later it was appealed to the 10th Circuit Court of Appeals and decided in 1974 just six months after Lau. Like Lau, it makes clear that schools cannot ignore the unique language and educational needs of ELL </a:t>
            </a:r>
            <a:r>
              <a:rPr lang="en-US" dirty="0" smtClean="0"/>
              <a:t>students.</a:t>
            </a:r>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2876768"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28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t>A </a:t>
            </a:r>
            <a:r>
              <a:rPr lang="en-US" sz="1600" dirty="0"/>
              <a:t>major outcome of this case is a three-pronged test to determine whether schools are taking "appropriate action" to address the needs of ELLs as required by the EEOA.</a:t>
            </a:r>
          </a:p>
        </p:txBody>
      </p:sp>
      <p:sp>
        <p:nvSpPr>
          <p:cNvPr id="4" name="Slide Number Placeholder 3"/>
          <p:cNvSpPr>
            <a:spLocks noGrp="1"/>
          </p:cNvSpPr>
          <p:nvPr>
            <p:ph type="sldNum" sz="quarter" idx="12"/>
          </p:nvPr>
        </p:nvSpPr>
        <p:spPr/>
        <p:txBody>
          <a:bodyPr/>
          <a:lstStyle/>
          <a:p>
            <a:fld id="{6AE2619E-C277-4789-9A7D-2E185D3F95AA}" type="slidenum">
              <a:rPr lang="en-US" smtClean="0"/>
              <a:t>26</a:t>
            </a:fld>
            <a:endParaRPr lang="en-US"/>
          </a:p>
        </p:txBody>
      </p:sp>
      <p:sp>
        <p:nvSpPr>
          <p:cNvPr id="3" name="Text Placeholder 2"/>
          <p:cNvSpPr>
            <a:spLocks noGrp="1"/>
          </p:cNvSpPr>
          <p:nvPr>
            <p:ph sz="quarter" idx="13"/>
          </p:nvPr>
        </p:nvSpPr>
        <p:spPr/>
        <p:txBody>
          <a:bodyPr>
            <a:noAutofit/>
          </a:bodyPr>
          <a:lstStyle/>
          <a:p>
            <a:r>
              <a:rPr lang="en-US" sz="4000" b="1" dirty="0" err="1"/>
              <a:t>Castañeda</a:t>
            </a:r>
            <a:r>
              <a:rPr lang="en-US" sz="4000" b="1" dirty="0"/>
              <a:t> v. </a:t>
            </a:r>
            <a:r>
              <a:rPr lang="en-US" sz="4000" b="1" dirty="0" smtClean="0"/>
              <a:t>Pickard</a:t>
            </a:r>
          </a:p>
          <a:p>
            <a:endParaRPr lang="en-US" sz="4000" b="1" dirty="0"/>
          </a:p>
          <a:p>
            <a:pPr marL="68580" indent="0">
              <a:buNone/>
            </a:pPr>
            <a:endParaRPr lang="en-US" sz="4000" b="1" dirty="0"/>
          </a:p>
        </p:txBody>
      </p:sp>
      <p:sp>
        <p:nvSpPr>
          <p:cNvPr id="7" name="Content Placeholder 6"/>
          <p:cNvSpPr>
            <a:spLocks noGrp="1"/>
          </p:cNvSpPr>
          <p:nvPr>
            <p:ph sz="quarter" idx="14"/>
          </p:nvPr>
        </p:nvSpPr>
        <p:spPr/>
        <p:txBody>
          <a:bodyPr>
            <a:normAutofit fontScale="92500" lnSpcReduction="20000"/>
          </a:bodyPr>
          <a:lstStyle/>
          <a:p>
            <a:r>
              <a:rPr lang="en-US" dirty="0"/>
              <a:t>The </a:t>
            </a:r>
            <a:r>
              <a:rPr lang="en-US" dirty="0" err="1"/>
              <a:t>Castañeda</a:t>
            </a:r>
            <a:r>
              <a:rPr lang="en-US" dirty="0"/>
              <a:t> standard mandates that programs for language-minority students must </a:t>
            </a:r>
            <a:r>
              <a:rPr lang="en-US" dirty="0" smtClean="0"/>
              <a:t>be</a:t>
            </a:r>
          </a:p>
          <a:p>
            <a:r>
              <a:rPr lang="en-US" dirty="0" smtClean="0"/>
              <a:t>(</a:t>
            </a:r>
            <a:r>
              <a:rPr lang="en-US" dirty="0"/>
              <a:t>1) based on a sound educational theory, </a:t>
            </a:r>
            <a:endParaRPr lang="en-US" dirty="0" smtClean="0"/>
          </a:p>
          <a:p>
            <a:r>
              <a:rPr lang="en-US" dirty="0" smtClean="0"/>
              <a:t>(</a:t>
            </a:r>
            <a:r>
              <a:rPr lang="en-US" dirty="0"/>
              <a:t>2) implemented effectively with sufficient resources and personnel, and </a:t>
            </a:r>
            <a:endParaRPr lang="en-US" dirty="0" smtClean="0"/>
          </a:p>
          <a:p>
            <a:r>
              <a:rPr lang="en-US" dirty="0" smtClean="0"/>
              <a:t>(</a:t>
            </a:r>
            <a:r>
              <a:rPr lang="en-US" dirty="0"/>
              <a:t>3) evaluated to determine whether they are effective in helping students overcome language barriers (Del Valle, 2003).</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27828"/>
            <a:ext cx="18192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98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sz="6600" b="1" smtClean="0"/>
              <a:t>1982</a:t>
            </a:r>
          </a:p>
        </p:txBody>
      </p:sp>
      <p:sp>
        <p:nvSpPr>
          <p:cNvPr id="17411" name="Rectangle 3"/>
          <p:cNvSpPr>
            <a:spLocks noGrp="1" noChangeArrowheads="1"/>
          </p:cNvSpPr>
          <p:nvPr>
            <p:ph type="subTitle" idx="1"/>
          </p:nvPr>
        </p:nvSpPr>
        <p:spPr/>
        <p:txBody>
          <a:bodyPr>
            <a:normAutofit fontScale="92500"/>
          </a:bodyPr>
          <a:lstStyle/>
          <a:p>
            <a:pPr eaLnBrk="1" hangingPunct="1"/>
            <a:r>
              <a:rPr lang="en-US" b="1" i="1" smtClean="0">
                <a:solidFill>
                  <a:srgbClr val="000066"/>
                </a:solidFill>
                <a:latin typeface="Verdana, Arial, sans-serif"/>
                <a:hlinkClick r:id="rId3"/>
              </a:rPr>
              <a:t>Plyler v. Doe</a:t>
            </a:r>
            <a:endParaRPr lang="en-US" smtClean="0">
              <a:latin typeface="verdana" pitchFamily="34" charset="0"/>
            </a:endParaRPr>
          </a:p>
          <a:p>
            <a:pPr algn="l" eaLnBrk="1" hangingPunct="1"/>
            <a:r>
              <a:rPr lang="en-US" smtClean="0">
                <a:latin typeface="verdana" pitchFamily="34" charset="0"/>
              </a:rPr>
              <a:t>U.S. Supreme Court denies the states' right to exclude the children of illegal immigrants from public schools. </a:t>
            </a:r>
          </a:p>
        </p:txBody>
      </p:sp>
      <p:sp>
        <p:nvSpPr>
          <p:cNvPr id="2" name="Slide Number Placeholder 1"/>
          <p:cNvSpPr>
            <a:spLocks noGrp="1"/>
          </p:cNvSpPr>
          <p:nvPr>
            <p:ph type="sldNum" sz="quarter" idx="12"/>
          </p:nvPr>
        </p:nvSpPr>
        <p:spPr/>
        <p:txBody>
          <a:bodyPr/>
          <a:lstStyle/>
          <a:p>
            <a:fld id="{6AE2619E-C277-4789-9A7D-2E185D3F95AA}" type="slidenum">
              <a:rPr lang="en-US" smtClean="0"/>
              <a:t>27</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73859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78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Child Left Behind</a:t>
            </a:r>
            <a:endParaRPr lang="en-US" dirty="0"/>
          </a:p>
        </p:txBody>
      </p:sp>
      <p:sp>
        <p:nvSpPr>
          <p:cNvPr id="3" name="Content Placeholder 2"/>
          <p:cNvSpPr>
            <a:spLocks noGrp="1"/>
          </p:cNvSpPr>
          <p:nvPr>
            <p:ph idx="1"/>
          </p:nvPr>
        </p:nvSpPr>
        <p:spPr/>
        <p:txBody>
          <a:bodyPr>
            <a:normAutofit fontScale="85000" lnSpcReduction="10000"/>
          </a:bodyPr>
          <a:lstStyle/>
          <a:p>
            <a:r>
              <a:rPr lang="en-US" sz="2000" dirty="0"/>
              <a:t>Federal policy for language-minority students learning English changed dramatically with the passage of the No Child Left Behind Act of 2001 (NCLB) (Public Law 107-110), </a:t>
            </a:r>
            <a:endParaRPr lang="en-US" sz="2000" dirty="0" smtClean="0"/>
          </a:p>
          <a:p>
            <a:r>
              <a:rPr lang="en-US" sz="2000" dirty="0"/>
              <a:t>Bilingual Education </a:t>
            </a:r>
            <a:r>
              <a:rPr lang="en-US" sz="2000" dirty="0" smtClean="0"/>
              <a:t>Act became </a:t>
            </a:r>
            <a:r>
              <a:rPr lang="en-US" sz="2000" i="1" dirty="0" smtClean="0"/>
              <a:t>Title </a:t>
            </a:r>
            <a:r>
              <a:rPr lang="en-US" sz="2000" i="1" dirty="0"/>
              <a:t>III: Language Instruction for Limited English Proficient and Immigrant </a:t>
            </a:r>
            <a:r>
              <a:rPr lang="en-US" sz="2000" i="1" dirty="0" smtClean="0"/>
              <a:t>Students</a:t>
            </a:r>
          </a:p>
          <a:p>
            <a:r>
              <a:rPr lang="en-US" sz="2000" dirty="0"/>
              <a:t>Office of Bilingual Education and Minority Language Affairs </a:t>
            </a:r>
            <a:r>
              <a:rPr lang="en-US" sz="2000" i="1" dirty="0"/>
              <a:t>(</a:t>
            </a:r>
            <a:r>
              <a:rPr lang="en-US" sz="2000" dirty="0"/>
              <a:t>responsible for administering Title VII </a:t>
            </a:r>
            <a:r>
              <a:rPr lang="en-US" sz="2000" dirty="0" smtClean="0"/>
              <a:t>grants</a:t>
            </a:r>
            <a:r>
              <a:rPr lang="en-US" sz="2000" i="1" dirty="0" smtClean="0"/>
              <a:t>) </a:t>
            </a:r>
            <a:r>
              <a:rPr lang="en-US" sz="2000" dirty="0" smtClean="0"/>
              <a:t>became</a:t>
            </a:r>
            <a:r>
              <a:rPr lang="en-US" sz="2000" i="1" dirty="0" smtClean="0"/>
              <a:t> Office </a:t>
            </a:r>
            <a:r>
              <a:rPr lang="en-US" sz="2000" i="1" dirty="0"/>
              <a:t>of English Language Acquisition, Language Enhancement, and Academic Achievement for Limited English </a:t>
            </a:r>
            <a:r>
              <a:rPr lang="en-US" sz="2000" i="1" dirty="0" smtClean="0"/>
              <a:t>Proficient </a:t>
            </a:r>
            <a:r>
              <a:rPr lang="en-US" sz="2000" i="1" dirty="0"/>
              <a:t>(LEP) </a:t>
            </a:r>
            <a:r>
              <a:rPr lang="en-US" sz="2000" i="1" dirty="0" smtClean="0"/>
              <a:t>Students</a:t>
            </a:r>
          </a:p>
          <a:p>
            <a:r>
              <a:rPr lang="en-US" sz="2000" dirty="0"/>
              <a:t>The National Clearinghouse for Bilingual </a:t>
            </a:r>
            <a:r>
              <a:rPr lang="en-US" sz="2000" dirty="0" smtClean="0"/>
              <a:t>Education became </a:t>
            </a:r>
            <a:r>
              <a:rPr lang="en-US" sz="2000" i="1" dirty="0" smtClean="0"/>
              <a:t>The National </a:t>
            </a:r>
            <a:r>
              <a:rPr lang="en-US" sz="2000" i="1" dirty="0"/>
              <a:t>Clearinghouse for English Language Acquisition and Language Instruction Educational </a:t>
            </a:r>
            <a:r>
              <a:rPr lang="en-US" sz="2000" i="1" dirty="0" smtClean="0"/>
              <a:t>Programs</a:t>
            </a:r>
          </a:p>
          <a:p>
            <a:r>
              <a:rPr lang="en-US" sz="2000" dirty="0"/>
              <a:t>LEP student issues are also featured prominently in changes to Title I, "Improving the Academic Achievement of the Economically Disadvantaged," which addresses issues of accountability and high-stakes testing.</a:t>
            </a:r>
          </a:p>
        </p:txBody>
      </p:sp>
      <p:sp>
        <p:nvSpPr>
          <p:cNvPr id="4" name="Slide Number Placeholder 3"/>
          <p:cNvSpPr>
            <a:spLocks noGrp="1"/>
          </p:cNvSpPr>
          <p:nvPr>
            <p:ph type="sldNum" sz="quarter" idx="12"/>
          </p:nvPr>
        </p:nvSpPr>
        <p:spPr/>
        <p:txBody>
          <a:bodyPr/>
          <a:lstStyle/>
          <a:p>
            <a:fld id="{6AE2619E-C277-4789-9A7D-2E185D3F95AA}" type="slidenum">
              <a:rPr lang="en-US" smtClean="0"/>
              <a:t>28</a:t>
            </a:fld>
            <a:endParaRPr lang="en-US"/>
          </a:p>
        </p:txBody>
      </p:sp>
    </p:spTree>
    <p:extLst>
      <p:ext uri="{BB962C8B-B14F-4D97-AF65-F5344CB8AC3E}">
        <p14:creationId xmlns:p14="http://schemas.microsoft.com/office/powerpoint/2010/main" val="1968992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Child Left Behind</a:t>
            </a:r>
            <a:endParaRPr lang="en-US" dirty="0"/>
          </a:p>
        </p:txBody>
      </p:sp>
      <p:sp>
        <p:nvSpPr>
          <p:cNvPr id="3" name="Content Placeholder 2"/>
          <p:cNvSpPr>
            <a:spLocks noGrp="1"/>
          </p:cNvSpPr>
          <p:nvPr>
            <p:ph idx="1"/>
          </p:nvPr>
        </p:nvSpPr>
        <p:spPr/>
        <p:txBody>
          <a:bodyPr>
            <a:normAutofit fontScale="62500" lnSpcReduction="20000"/>
          </a:bodyPr>
          <a:lstStyle/>
          <a:p>
            <a:endParaRPr lang="en-US" sz="2000" dirty="0" smtClean="0"/>
          </a:p>
          <a:p>
            <a:r>
              <a:rPr lang="en-US" sz="2000" dirty="0"/>
              <a:t>Whereas grants under the former Title VII Bilingual Education Act were competitive, Title III provides formula grants to state education agencies. These agencies, in turn, make </a:t>
            </a:r>
            <a:r>
              <a:rPr lang="en-US" sz="2000" dirty="0" err="1"/>
              <a:t>subgrants</a:t>
            </a:r>
            <a:r>
              <a:rPr lang="en-US" sz="2000" dirty="0"/>
              <a:t> to eligible local education agencies (i.e., school districts and charter schools) that apply to the state for the funds. </a:t>
            </a:r>
            <a:r>
              <a:rPr lang="en-US" sz="2000" dirty="0" smtClean="0"/>
              <a:t>The funds doubled but </a:t>
            </a:r>
            <a:r>
              <a:rPr lang="en-US" sz="2000" dirty="0"/>
              <a:t>because these federal funds are now spread more thinly, fewer dollars are available for each eligible LEP </a:t>
            </a:r>
            <a:r>
              <a:rPr lang="en-US" sz="2000" dirty="0" smtClean="0"/>
              <a:t>student.</a:t>
            </a:r>
            <a:endParaRPr lang="en-US" sz="2000" i="1" dirty="0" smtClean="0"/>
          </a:p>
          <a:p>
            <a:r>
              <a:rPr lang="en-US" sz="2000" dirty="0"/>
              <a:t>Unlike recent versions of the Bilingual Education Act, Title III does not make any distinctions between bilingual and </a:t>
            </a:r>
            <a:r>
              <a:rPr lang="en-US" sz="2000" dirty="0" err="1"/>
              <a:t>nonbilingual</a:t>
            </a:r>
            <a:r>
              <a:rPr lang="en-US" sz="2000" dirty="0"/>
              <a:t> programs. The federal law now requires only that LEP students be placed in "language instruction education </a:t>
            </a:r>
            <a:r>
              <a:rPr lang="en-US" sz="2000" dirty="0" smtClean="0"/>
              <a:t>programs</a:t>
            </a:r>
            <a:r>
              <a:rPr lang="en-US" sz="2000" dirty="0"/>
              <a:t>.</a:t>
            </a:r>
            <a:endParaRPr lang="en-US" sz="2000" i="1" dirty="0" smtClean="0"/>
          </a:p>
          <a:p>
            <a:r>
              <a:rPr lang="en-US" sz="2000" dirty="0"/>
              <a:t>Also unlike Title VII, Title III includes no recognition of the personal and societal benefits of bilingual education and bilingualism. Nor is there any acknowledgment of the factors that have negatively impacted the education of LEP students, such as segregation, improper placement in special education, and underrepresentation of LEP students in gifted and talented education and shortages of bilingual teachers. Not addressed are issues of cultural differences or the need for multicultural </a:t>
            </a:r>
            <a:r>
              <a:rPr lang="en-US" sz="2000" dirty="0" smtClean="0"/>
              <a:t>understanding.</a:t>
            </a:r>
          </a:p>
          <a:p>
            <a:r>
              <a:rPr lang="en-US" sz="2000" dirty="0"/>
              <a:t>The sole focus of Title III is English. The list of purposes stresses repeatedly that Title III funds and programs are to "ensure that LEP students attain English proficiency, develop high levels of academic attainment in English, and meet the same challenging State academic content and student academic achievement standards as all children are expected to meet" and to assist state and local education agencies in creating "high quality instructional programs" that prepare LEP students to "enter all-English instruction settings" (NCLB §3102). </a:t>
            </a:r>
          </a:p>
        </p:txBody>
      </p:sp>
      <p:sp>
        <p:nvSpPr>
          <p:cNvPr id="4" name="Slide Number Placeholder 3"/>
          <p:cNvSpPr>
            <a:spLocks noGrp="1"/>
          </p:cNvSpPr>
          <p:nvPr>
            <p:ph type="sldNum" sz="quarter" idx="12"/>
          </p:nvPr>
        </p:nvSpPr>
        <p:spPr/>
        <p:txBody>
          <a:bodyPr/>
          <a:lstStyle/>
          <a:p>
            <a:fld id="{6AE2619E-C277-4789-9A7D-2E185D3F95AA}" type="slidenum">
              <a:rPr lang="en-US" smtClean="0"/>
              <a:t>29</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997" y="304800"/>
            <a:ext cx="117096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63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a:prstGeom prst="rect">
            <a:avLst/>
          </a:prstGeom>
        </p:spPr>
        <p:txBody>
          <a:bodyPr/>
          <a:lstStyle>
            <a:lvl1pPr>
              <a:defRPr sz="2400">
                <a:solidFill>
                  <a:schemeClr val="tx1"/>
                </a:solidFill>
                <a:latin typeface="Tahoma" pitchFamily="34" charset="0"/>
                <a:ea typeface="ＭＳ Ｐゴシック" pitchFamily="34" charset="-128"/>
              </a:defRPr>
            </a:lvl1pPr>
            <a:lvl2pPr marL="37931725" indent="-37474525">
              <a:defRPr sz="2400">
                <a:solidFill>
                  <a:schemeClr val="tx1"/>
                </a:solidFill>
                <a:latin typeface="Tahoma" pitchFamily="34" charset="0"/>
                <a:ea typeface="ＭＳ Ｐゴシック" pitchFamily="34" charset="-128"/>
              </a:defRPr>
            </a:lvl2pPr>
            <a:lvl3pPr>
              <a:defRPr sz="2400">
                <a:solidFill>
                  <a:schemeClr val="tx1"/>
                </a:solidFill>
                <a:latin typeface="Tahoma" pitchFamily="34" charset="0"/>
                <a:ea typeface="ＭＳ Ｐゴシック" pitchFamily="34" charset="-128"/>
              </a:defRPr>
            </a:lvl3pPr>
            <a:lvl4pPr>
              <a:defRPr sz="2400">
                <a:solidFill>
                  <a:schemeClr val="tx1"/>
                </a:solidFill>
                <a:latin typeface="Tahoma" pitchFamily="34" charset="0"/>
                <a:ea typeface="ＭＳ Ｐゴシック" pitchFamily="34" charset="-128"/>
              </a:defRPr>
            </a:lvl4pPr>
            <a:lvl5pPr>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defRPr/>
            </a:pPr>
            <a:fld id="{0B59AAA2-D0CB-4E7C-9662-A483F849C634}" type="slidenum">
              <a:rPr lang="en-US" sz="1200" smtClean="0">
                <a:latin typeface="Arial" pitchFamily="34" charset="0"/>
              </a:rPr>
              <a:pPr>
                <a:defRPr/>
              </a:pPr>
              <a:t>3</a:t>
            </a:fld>
            <a:endParaRPr lang="en-US" sz="1200" smtClean="0">
              <a:latin typeface="Arial" pitchFamily="34" charset="0"/>
            </a:endParaRPr>
          </a:p>
        </p:txBody>
      </p:sp>
      <p:pic>
        <p:nvPicPr>
          <p:cNvPr id="3075" name="Picture 5" descr="Poverty Overvi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4052"/>
            <a:ext cx="111252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910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114800"/>
            <a:ext cx="8077200" cy="2286000"/>
          </a:xfrm>
        </p:spPr>
        <p:txBody>
          <a:bodyPr/>
          <a:lstStyle/>
          <a:p>
            <a:pPr eaLnBrk="1" hangingPunct="1"/>
            <a:r>
              <a:rPr lang="en-US" sz="2400" dirty="0" smtClean="0">
                <a:solidFill>
                  <a:schemeClr val="tx1"/>
                </a:solidFill>
              </a:rPr>
              <a:t>What do you think:</a:t>
            </a:r>
          </a:p>
          <a:p>
            <a:pPr eaLnBrk="1" hangingPunct="1"/>
            <a:r>
              <a:rPr lang="en-US" sz="2400" dirty="0" smtClean="0">
                <a:solidFill>
                  <a:schemeClr val="tx1"/>
                </a:solidFill>
              </a:rPr>
              <a:t>“Doesn’t it just make sense that the earlier and more intensively children are placed in all-English instruction at school the better their English achievement will eventually be?” </a:t>
            </a:r>
            <a:endParaRPr lang="en-US" sz="2400" b="1" dirty="0" smtClean="0">
              <a:solidFill>
                <a:schemeClr val="tx1"/>
              </a:solidFill>
              <a:effectLst>
                <a:outerShdw blurRad="38100" dist="38100" dir="2700000" algn="tl">
                  <a:srgbClr val="C0C0C0"/>
                </a:outerShdw>
              </a:effectLst>
              <a:ea typeface="ＭＳ Ｐゴシック" charset="-128"/>
            </a:endParaRPr>
          </a:p>
        </p:txBody>
      </p:sp>
      <p:pic>
        <p:nvPicPr>
          <p:cNvPr id="39940" name="Picture 4" descr="C:\Users\jkibler\AppData\Local\Microsoft\Windows\Temporary Internet Files\Content.IE5\M67H80O2\MP9003999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981200"/>
            <a:ext cx="6477000" cy="21810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6"/>
          </p:nvPr>
        </p:nvSpPr>
        <p:spPr/>
        <p:txBody>
          <a:bodyPr/>
          <a:lstStyle/>
          <a:p>
            <a:fld id="{F1E40D96-0B7A-4D85-B9F7-BA5BF8964089}" type="slidenum">
              <a:rPr lang="en-US" smtClean="0"/>
              <a:pPr/>
              <a:t>30</a:t>
            </a:fld>
            <a:endParaRPr lang="en-US"/>
          </a:p>
        </p:txBody>
      </p:sp>
    </p:spTree>
    <p:extLst>
      <p:ext uri="{BB962C8B-B14F-4D97-AF65-F5344CB8AC3E}">
        <p14:creationId xmlns:p14="http://schemas.microsoft.com/office/powerpoint/2010/main" val="399450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ln>
            <a:solidFill>
              <a:schemeClr val="tx1"/>
            </a:solidFill>
          </a:ln>
        </p:spPr>
        <p:txBody>
          <a:bodyPr>
            <a:normAutofit fontScale="90000"/>
          </a:bodyPr>
          <a:lstStyle/>
          <a:p>
            <a:pPr algn="ctr" eaLnBrk="1" hangingPunct="1">
              <a:defRPr/>
            </a:pPr>
            <a:r>
              <a:rPr lang="en-US" sz="3800" dirty="0" smtClean="0">
                <a:latin typeface="Arial" pitchFamily="34" charset="0"/>
                <a:cs typeface="Arial" pitchFamily="34" charset="0"/>
              </a:rPr>
              <a:t>Different Programs = Different Goals</a:t>
            </a:r>
          </a:p>
        </p:txBody>
      </p:sp>
      <p:sp>
        <p:nvSpPr>
          <p:cNvPr id="81923" name="Rectangle 3"/>
          <p:cNvSpPr>
            <a:spLocks noGrp="1" noChangeArrowheads="1"/>
          </p:cNvSpPr>
          <p:nvPr>
            <p:ph type="body" idx="1"/>
          </p:nvPr>
        </p:nvSpPr>
        <p:spPr/>
        <p:txBody>
          <a:bodyPr>
            <a:normAutofit fontScale="85000" lnSpcReduction="20000"/>
          </a:bodyPr>
          <a:lstStyle/>
          <a:p>
            <a:pPr eaLnBrk="1" hangingPunct="1">
              <a:lnSpc>
                <a:spcPct val="80000"/>
              </a:lnSpc>
              <a:defRPr/>
            </a:pPr>
            <a:r>
              <a:rPr lang="en-US" sz="2400" dirty="0" smtClean="0">
                <a:latin typeface="Arial" pitchFamily="34" charset="0"/>
                <a:cs typeface="Arial" pitchFamily="34" charset="0"/>
              </a:rPr>
              <a:t>ESL</a:t>
            </a:r>
          </a:p>
          <a:p>
            <a:pPr lvl="2" eaLnBrk="1" hangingPunct="1">
              <a:lnSpc>
                <a:spcPct val="80000"/>
              </a:lnSpc>
              <a:defRPr/>
            </a:pPr>
            <a:r>
              <a:rPr lang="en-US" dirty="0" smtClean="0">
                <a:latin typeface="Arial" pitchFamily="34" charset="0"/>
                <a:cs typeface="Arial" pitchFamily="34" charset="0"/>
              </a:rPr>
              <a:t>Instruction for </a:t>
            </a:r>
            <a:r>
              <a:rPr lang="en-US" sz="1800" dirty="0" smtClean="0">
                <a:latin typeface="Arial" pitchFamily="34" charset="0"/>
                <a:cs typeface="Arial" pitchFamily="34" charset="0"/>
              </a:rPr>
              <a:t> ELLs in an </a:t>
            </a:r>
            <a:r>
              <a:rPr lang="en-US" dirty="0" smtClean="0">
                <a:latin typeface="Arial" pitchFamily="34" charset="0"/>
                <a:cs typeface="Arial" pitchFamily="34" charset="0"/>
              </a:rPr>
              <a:t>English</a:t>
            </a:r>
            <a:r>
              <a:rPr lang="en-US" sz="1800" dirty="0" smtClean="0">
                <a:latin typeface="Arial" pitchFamily="34" charset="0"/>
                <a:cs typeface="Arial" pitchFamily="34" charset="0"/>
              </a:rPr>
              <a:t> educational environment</a:t>
            </a:r>
          </a:p>
          <a:p>
            <a:pPr lvl="2" eaLnBrk="1" hangingPunct="1">
              <a:lnSpc>
                <a:spcPct val="80000"/>
              </a:lnSpc>
              <a:defRPr/>
            </a:pPr>
            <a:r>
              <a:rPr lang="en-US" dirty="0" smtClean="0">
                <a:latin typeface="Arial" pitchFamily="34" charset="0"/>
                <a:cs typeface="Arial" pitchFamily="34" charset="0"/>
              </a:rPr>
              <a:t>Focus on</a:t>
            </a:r>
            <a:r>
              <a:rPr lang="en-US" sz="1800" dirty="0" smtClean="0">
                <a:latin typeface="Arial" pitchFamily="34" charset="0"/>
                <a:cs typeface="Arial" pitchFamily="34" charset="0"/>
              </a:rPr>
              <a:t> English </a:t>
            </a:r>
            <a:r>
              <a:rPr lang="en-US" dirty="0" smtClean="0">
                <a:latin typeface="Arial" pitchFamily="34" charset="0"/>
                <a:cs typeface="Arial" pitchFamily="34" charset="0"/>
              </a:rPr>
              <a:t>l</a:t>
            </a:r>
            <a:r>
              <a:rPr lang="en-US" sz="1800" dirty="0" smtClean="0">
                <a:latin typeface="Arial" pitchFamily="34" charset="0"/>
                <a:cs typeface="Arial" pitchFamily="34" charset="0"/>
              </a:rPr>
              <a:t>anguage acquisition and academic content knowledge </a:t>
            </a:r>
          </a:p>
          <a:p>
            <a:pPr lvl="2" eaLnBrk="1" hangingPunct="1">
              <a:lnSpc>
                <a:spcPct val="80000"/>
              </a:lnSpc>
              <a:defRPr/>
            </a:pPr>
            <a:r>
              <a:rPr lang="en-US" dirty="0" smtClean="0">
                <a:latin typeface="Arial" pitchFamily="34" charset="0"/>
                <a:cs typeface="Arial" pitchFamily="34" charset="0"/>
              </a:rPr>
              <a:t>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language is used to scaffold and differentiate (clarify, pre-teach, re-teach)</a:t>
            </a:r>
            <a:endParaRPr lang="en-US" sz="1800" dirty="0" smtClean="0">
              <a:latin typeface="Arial" pitchFamily="34" charset="0"/>
              <a:cs typeface="Arial" pitchFamily="34" charset="0"/>
            </a:endParaRPr>
          </a:p>
          <a:p>
            <a:pPr eaLnBrk="1" hangingPunct="1">
              <a:lnSpc>
                <a:spcPct val="80000"/>
              </a:lnSpc>
              <a:defRPr/>
            </a:pPr>
            <a:endParaRPr lang="en-US" sz="2400" dirty="0" smtClean="0">
              <a:latin typeface="Arial" pitchFamily="34" charset="0"/>
              <a:cs typeface="Arial" pitchFamily="34" charset="0"/>
            </a:endParaRPr>
          </a:p>
          <a:p>
            <a:pPr eaLnBrk="1" hangingPunct="1">
              <a:lnSpc>
                <a:spcPct val="80000"/>
              </a:lnSpc>
              <a:defRPr/>
            </a:pPr>
            <a:r>
              <a:rPr lang="en-US" sz="2400" dirty="0" smtClean="0">
                <a:latin typeface="Arial" pitchFamily="34" charset="0"/>
                <a:cs typeface="Arial" pitchFamily="34" charset="0"/>
              </a:rPr>
              <a:t>Bilingual (Transitional – Developmental)</a:t>
            </a:r>
          </a:p>
          <a:p>
            <a:pPr lvl="2" eaLnBrk="1" hangingPunct="1">
              <a:lnSpc>
                <a:spcPct val="80000"/>
              </a:lnSpc>
              <a:defRPr/>
            </a:pPr>
            <a:r>
              <a:rPr lang="en-US" sz="1800" dirty="0" smtClean="0">
                <a:latin typeface="Arial" pitchFamily="34" charset="0"/>
                <a:cs typeface="Arial" pitchFamily="34" charset="0"/>
              </a:rPr>
              <a:t>Provide instruction in first language (80% Spanish) to </a:t>
            </a:r>
            <a:r>
              <a:rPr lang="en-US" dirty="0" smtClean="0">
                <a:latin typeface="Arial" pitchFamily="34" charset="0"/>
                <a:cs typeface="Arial" pitchFamily="34" charset="0"/>
              </a:rPr>
              <a:t>support and develop1st language</a:t>
            </a:r>
            <a:endParaRPr lang="en-US" sz="1800" dirty="0" smtClean="0">
              <a:latin typeface="Arial" pitchFamily="34" charset="0"/>
              <a:cs typeface="Arial" pitchFamily="34" charset="0"/>
            </a:endParaRPr>
          </a:p>
          <a:p>
            <a:pPr lvl="2" eaLnBrk="1" hangingPunct="1">
              <a:lnSpc>
                <a:spcPct val="80000"/>
              </a:lnSpc>
              <a:defRPr/>
            </a:pPr>
            <a:r>
              <a:rPr lang="en-US" sz="1800" dirty="0" smtClean="0">
                <a:latin typeface="Arial" pitchFamily="34" charset="0"/>
                <a:cs typeface="Arial" pitchFamily="34" charset="0"/>
              </a:rPr>
              <a:t>Ensure ELLs are learning academic material in Spanish while developing English language</a:t>
            </a:r>
          </a:p>
          <a:p>
            <a:pPr marL="777240" lvl="2" indent="0" eaLnBrk="1" hangingPunct="1">
              <a:lnSpc>
                <a:spcPct val="80000"/>
              </a:lnSpc>
              <a:buNone/>
              <a:defRPr/>
            </a:pPr>
            <a:endParaRPr lang="en-US" sz="1800" dirty="0" smtClean="0">
              <a:latin typeface="Arial" pitchFamily="34" charset="0"/>
              <a:cs typeface="Arial" pitchFamily="34" charset="0"/>
            </a:endParaRPr>
          </a:p>
          <a:p>
            <a:pPr eaLnBrk="1" hangingPunct="1">
              <a:lnSpc>
                <a:spcPct val="80000"/>
              </a:lnSpc>
              <a:defRPr/>
            </a:pPr>
            <a:r>
              <a:rPr lang="en-US" sz="2400" dirty="0" smtClean="0">
                <a:latin typeface="Arial" pitchFamily="34" charset="0"/>
                <a:cs typeface="Arial" pitchFamily="34" charset="0"/>
              </a:rPr>
              <a:t>Dual Language Immersion</a:t>
            </a:r>
          </a:p>
          <a:p>
            <a:pPr lvl="2">
              <a:lnSpc>
                <a:spcPct val="80000"/>
              </a:lnSpc>
              <a:defRPr/>
            </a:pPr>
            <a:r>
              <a:rPr lang="en-US" dirty="0" smtClean="0">
                <a:latin typeface="Arial" pitchFamily="34" charset="0"/>
                <a:cs typeface="Arial" pitchFamily="34" charset="0"/>
              </a:rPr>
              <a:t>ELL’s and Native English Speakers</a:t>
            </a:r>
          </a:p>
          <a:p>
            <a:pPr lvl="2" eaLnBrk="1" hangingPunct="1">
              <a:lnSpc>
                <a:spcPct val="80000"/>
              </a:lnSpc>
              <a:defRPr/>
            </a:pPr>
            <a:r>
              <a:rPr lang="en-US" sz="1800" dirty="0" smtClean="0">
                <a:latin typeface="Arial" pitchFamily="34" charset="0"/>
                <a:cs typeface="Arial" pitchFamily="34" charset="0"/>
              </a:rPr>
              <a:t>Provide instruction in two languages</a:t>
            </a:r>
          </a:p>
          <a:p>
            <a:pPr lvl="2" eaLnBrk="1" hangingPunct="1">
              <a:lnSpc>
                <a:spcPct val="80000"/>
              </a:lnSpc>
              <a:defRPr/>
            </a:pPr>
            <a:r>
              <a:rPr lang="en-US" sz="1800" dirty="0" smtClean="0">
                <a:latin typeface="Arial" pitchFamily="34" charset="0"/>
                <a:cs typeface="Arial" pitchFamily="34" charset="0"/>
              </a:rPr>
              <a:t>Obtain full language proficiency in both targeted languages (1</a:t>
            </a:r>
            <a:r>
              <a:rPr lang="en-US" sz="1800" baseline="30000" dirty="0" smtClean="0">
                <a:latin typeface="Arial" pitchFamily="34" charset="0"/>
                <a:cs typeface="Arial" pitchFamily="34" charset="0"/>
              </a:rPr>
              <a:t>st</a:t>
            </a:r>
            <a:r>
              <a:rPr lang="en-US" sz="1800" dirty="0" smtClean="0">
                <a:latin typeface="Arial" pitchFamily="34" charset="0"/>
                <a:cs typeface="Arial" pitchFamily="34" charset="0"/>
              </a:rPr>
              <a:t> and 2</a:t>
            </a:r>
            <a:r>
              <a:rPr lang="en-US" sz="1800" baseline="30000" dirty="0" smtClean="0">
                <a:latin typeface="Arial" pitchFamily="34" charset="0"/>
                <a:cs typeface="Arial" pitchFamily="34" charset="0"/>
              </a:rPr>
              <a:t>nd</a:t>
            </a:r>
            <a:r>
              <a:rPr lang="en-US" sz="1800" dirty="0" smtClean="0">
                <a:latin typeface="Arial" pitchFamily="34" charset="0"/>
                <a:cs typeface="Arial" pitchFamily="34" charset="0"/>
              </a:rPr>
              <a:t> languages)</a:t>
            </a:r>
          </a:p>
        </p:txBody>
      </p:sp>
      <p:sp>
        <p:nvSpPr>
          <p:cNvPr id="2" name="Slide Number Placeholder 1"/>
          <p:cNvSpPr>
            <a:spLocks noGrp="1"/>
          </p:cNvSpPr>
          <p:nvPr>
            <p:ph type="sldNum" sz="quarter" idx="12"/>
          </p:nvPr>
        </p:nvSpPr>
        <p:spPr/>
        <p:txBody>
          <a:bodyPr/>
          <a:lstStyle/>
          <a:p>
            <a:fld id="{6AE2619E-C277-4789-9A7D-2E185D3F95AA}" type="slidenum">
              <a:rPr lang="en-US" smtClean="0"/>
              <a:t>31</a:t>
            </a:fld>
            <a:endParaRPr lang="en-US"/>
          </a:p>
        </p:txBody>
      </p:sp>
    </p:spTree>
    <p:extLst>
      <p:ext uri="{BB962C8B-B14F-4D97-AF65-F5344CB8AC3E}">
        <p14:creationId xmlns:p14="http://schemas.microsoft.com/office/powerpoint/2010/main" val="3028944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chemeClr val="bg1"/>
          </a:solidFill>
          <a:ln>
            <a:solidFill>
              <a:schemeClr val="tx1"/>
            </a:solidFill>
            <a:miter lim="800000"/>
            <a:headEnd/>
            <a:tailEnd/>
          </a:ln>
        </p:spPr>
        <p:txBody>
          <a:bodyPr/>
          <a:lstStyle/>
          <a:p>
            <a:pPr algn="ctr"/>
            <a:r>
              <a:rPr lang="en-US" dirty="0">
                <a:latin typeface="Arial" pitchFamily="34" charset="0"/>
                <a:cs typeface="Arial" pitchFamily="34" charset="0"/>
              </a:rPr>
              <a:t>Service Delivery Models</a:t>
            </a:r>
          </a:p>
        </p:txBody>
      </p:sp>
      <p:sp>
        <p:nvSpPr>
          <p:cNvPr id="35843" name="Rectangle 3"/>
          <p:cNvSpPr>
            <a:spLocks noGrp="1" noChangeArrowheads="1"/>
          </p:cNvSpPr>
          <p:nvPr>
            <p:ph type="body" idx="1"/>
          </p:nvPr>
        </p:nvSpPr>
        <p:spPr>
          <a:ln>
            <a:solidFill>
              <a:schemeClr val="tx1"/>
            </a:solidFill>
            <a:miter lim="800000"/>
            <a:headEnd/>
            <a:tailEnd/>
          </a:ln>
        </p:spPr>
        <p:txBody>
          <a:bodyPr>
            <a:normAutofit lnSpcReduction="10000"/>
          </a:bodyPr>
          <a:lstStyle/>
          <a:p>
            <a:pPr>
              <a:lnSpc>
                <a:spcPct val="90000"/>
              </a:lnSpc>
            </a:pPr>
            <a:r>
              <a:rPr lang="en-US" sz="3600" dirty="0">
                <a:latin typeface="Arial" pitchFamily="34" charset="0"/>
                <a:cs typeface="Arial" pitchFamily="34" charset="0"/>
              </a:rPr>
              <a:t>Instruction in general ed. classroom with ESL/bilingual support</a:t>
            </a:r>
          </a:p>
          <a:p>
            <a:pPr>
              <a:lnSpc>
                <a:spcPct val="90000"/>
              </a:lnSpc>
            </a:pPr>
            <a:r>
              <a:rPr lang="en-US" sz="3600" dirty="0">
                <a:latin typeface="Arial" pitchFamily="34" charset="0"/>
                <a:cs typeface="Arial" pitchFamily="34" charset="0"/>
              </a:rPr>
              <a:t>ESL academic content class</a:t>
            </a:r>
          </a:p>
          <a:p>
            <a:pPr>
              <a:lnSpc>
                <a:spcPct val="90000"/>
              </a:lnSpc>
            </a:pPr>
            <a:r>
              <a:rPr lang="en-US" sz="3600" dirty="0">
                <a:latin typeface="Arial" pitchFamily="34" charset="0"/>
                <a:cs typeface="Arial" pitchFamily="34" charset="0"/>
              </a:rPr>
              <a:t>ESL newcomer class</a:t>
            </a:r>
          </a:p>
          <a:p>
            <a:pPr>
              <a:lnSpc>
                <a:spcPct val="90000"/>
              </a:lnSpc>
            </a:pPr>
            <a:r>
              <a:rPr lang="en-US" sz="3600" dirty="0" smtClean="0">
                <a:latin typeface="Arial" pitchFamily="34" charset="0"/>
                <a:cs typeface="Arial" pitchFamily="34" charset="0"/>
              </a:rPr>
              <a:t>Push-In  </a:t>
            </a:r>
          </a:p>
          <a:p>
            <a:pPr>
              <a:lnSpc>
                <a:spcPct val="90000"/>
              </a:lnSpc>
            </a:pPr>
            <a:r>
              <a:rPr lang="en-US" sz="3600" dirty="0" smtClean="0">
                <a:latin typeface="Arial" pitchFamily="34" charset="0"/>
                <a:cs typeface="Arial" pitchFamily="34" charset="0"/>
              </a:rPr>
              <a:t>Pull-Out</a:t>
            </a:r>
          </a:p>
          <a:p>
            <a:pPr>
              <a:lnSpc>
                <a:spcPct val="90000"/>
              </a:lnSpc>
            </a:pPr>
            <a:r>
              <a:rPr lang="en-US" sz="3600" dirty="0" smtClean="0">
                <a:latin typeface="Arial" pitchFamily="34" charset="0"/>
                <a:cs typeface="Arial" pitchFamily="34" charset="0"/>
              </a:rPr>
              <a:t>Bilingual Instruction</a:t>
            </a:r>
          </a:p>
          <a:p>
            <a:pPr>
              <a:lnSpc>
                <a:spcPct val="90000"/>
              </a:lnSpc>
            </a:pPr>
            <a:endParaRPr lang="en-US" sz="3600" dirty="0">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169145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AE2619E-C277-4789-9A7D-2E185D3F95AA}" type="slidenum">
              <a:rPr lang="en-US" smtClean="0"/>
              <a:t>32</a:t>
            </a:fld>
            <a:endParaRPr lang="en-US"/>
          </a:p>
        </p:txBody>
      </p:sp>
    </p:spTree>
    <p:extLst>
      <p:ext uri="{BB962C8B-B14F-4D97-AF65-F5344CB8AC3E}">
        <p14:creationId xmlns:p14="http://schemas.microsoft.com/office/powerpoint/2010/main" val="3390951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685800" y="2130425"/>
            <a:ext cx="7772400" cy="1938338"/>
          </a:xfrm>
        </p:spPr>
        <p:txBody>
          <a:bodyPr/>
          <a:lstStyle/>
          <a:p>
            <a:pPr algn="ctr"/>
            <a:r>
              <a:rPr lang="en-US" altLang="en-US" sz="4000" smtClean="0">
                <a:solidFill>
                  <a:schemeClr val="tx1"/>
                </a:solidFill>
              </a:rPr>
              <a:t>What do we know about teaching literacy to English language learners?</a:t>
            </a:r>
          </a:p>
        </p:txBody>
      </p:sp>
      <p:sp>
        <p:nvSpPr>
          <p:cNvPr id="40963" name="Slide Number Placeholder 2"/>
          <p:cNvSpPr>
            <a:spLocks noGrp="1"/>
          </p:cNvSpPr>
          <p:nvPr>
            <p:ph type="sldNum" sz="quarter" idx="10"/>
          </p:nvPr>
        </p:nvSpPr>
        <p:spPr/>
        <p:txBody>
          <a:bodyPr/>
          <a:lstStyle/>
          <a:p>
            <a:pPr>
              <a:defRPr/>
            </a:pPr>
            <a:fld id="{0C403BD7-74CD-431C-840F-F337CE620B00}" type="slidenum">
              <a:rPr lang="en-US" smtClean="0">
                <a:latin typeface="Arial" pitchFamily="34" charset="0"/>
              </a:rPr>
              <a:pPr>
                <a:defRPr/>
              </a:pPr>
              <a:t>33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1925" y="104775"/>
            <a:ext cx="8982075" cy="584200"/>
          </a:xfrm>
        </p:spPr>
        <p:txBody>
          <a:bodyPr>
            <a:normAutofit fontScale="90000"/>
          </a:bodyPr>
          <a:lstStyle/>
          <a:p>
            <a:r>
              <a:rPr lang="en-US" altLang="en-US" smtClean="0"/>
              <a:t>Evidence-Based Reading Instruction</a:t>
            </a:r>
          </a:p>
        </p:txBody>
      </p:sp>
      <p:sp>
        <p:nvSpPr>
          <p:cNvPr id="9219" name="Content Placeholder 2"/>
          <p:cNvSpPr>
            <a:spLocks noGrp="1"/>
          </p:cNvSpPr>
          <p:nvPr>
            <p:ph idx="1"/>
          </p:nvPr>
        </p:nvSpPr>
        <p:spPr>
          <a:xfrm>
            <a:off x="304800" y="1143000"/>
            <a:ext cx="8839200" cy="3471863"/>
          </a:xfrm>
        </p:spPr>
        <p:txBody>
          <a:bodyPr/>
          <a:lstStyle/>
          <a:p>
            <a:pPr>
              <a:buFont typeface="Webdings" pitchFamily="18" charset="2"/>
              <a:buNone/>
            </a:pPr>
            <a:r>
              <a:rPr lang="en-US" altLang="en-US" smtClean="0"/>
              <a:t>The 5 components of literacy that should be </a:t>
            </a:r>
            <a:r>
              <a:rPr lang="en-US" altLang="en-US" b="1" smtClean="0"/>
              <a:t>explicitly</a:t>
            </a:r>
            <a:r>
              <a:rPr lang="en-US" altLang="en-US" smtClean="0"/>
              <a:t> taught for effective reading instruction:</a:t>
            </a:r>
          </a:p>
          <a:p>
            <a:r>
              <a:rPr lang="en-US" altLang="en-US" smtClean="0"/>
              <a:t>Phonemic awareness</a:t>
            </a:r>
          </a:p>
          <a:p>
            <a:r>
              <a:rPr lang="en-US" altLang="en-US" smtClean="0"/>
              <a:t>Phonics </a:t>
            </a:r>
          </a:p>
          <a:p>
            <a:r>
              <a:rPr lang="en-US" altLang="en-US" smtClean="0"/>
              <a:t>Vocabulary development</a:t>
            </a:r>
          </a:p>
          <a:p>
            <a:r>
              <a:rPr lang="en-US" altLang="en-US" smtClean="0"/>
              <a:t>Reading fluency</a:t>
            </a:r>
          </a:p>
          <a:p>
            <a:r>
              <a:rPr lang="en-US" altLang="en-US" smtClean="0"/>
              <a:t>Reading comprehension</a:t>
            </a:r>
          </a:p>
        </p:txBody>
      </p:sp>
      <p:sp>
        <p:nvSpPr>
          <p:cNvPr id="4" name="Slide Number Placeholder 3"/>
          <p:cNvSpPr>
            <a:spLocks noGrp="1"/>
          </p:cNvSpPr>
          <p:nvPr>
            <p:ph type="sldNum" sz="quarter" idx="10"/>
          </p:nvPr>
        </p:nvSpPr>
        <p:spPr/>
        <p:txBody>
          <a:bodyPr/>
          <a:lstStyle/>
          <a:p>
            <a:pPr>
              <a:defRPr/>
            </a:pPr>
            <a:fld id="{DFF61511-30EF-4D07-9AB8-D552A2D32092}" type="slidenum">
              <a:rPr lang="en-US" smtClean="0"/>
              <a:pPr>
                <a:defRPr/>
              </a:pPr>
              <a:t>34</a:t>
            </a:fld>
            <a:endParaRPr lang="en-US"/>
          </a:p>
        </p:txBody>
      </p:sp>
      <p:sp>
        <p:nvSpPr>
          <p:cNvPr id="5" name="Footer Placeholder 3"/>
          <p:cNvSpPr txBox="1">
            <a:spLocks/>
          </p:cNvSpPr>
          <p:nvPr/>
        </p:nvSpPr>
        <p:spPr bwMode="auto">
          <a:xfrm>
            <a:off x="5867400" y="4876800"/>
            <a:ext cx="2895600" cy="990600"/>
          </a:xfrm>
          <a:prstGeom prst="rect">
            <a:avLst/>
          </a:prstGeom>
          <a:noFill/>
          <a:ln w="9525">
            <a:noFill/>
            <a:miter lim="800000"/>
            <a:headEnd/>
            <a:tailEnd/>
          </a:ln>
        </p:spPr>
        <p:txBody>
          <a:bodyPr/>
          <a:lstStyle/>
          <a:p>
            <a:pPr>
              <a:defRPr/>
            </a:pPr>
            <a:r>
              <a:rPr lang="en-US" dirty="0">
                <a:solidFill>
                  <a:schemeClr val="bg1">
                    <a:lumMod val="50000"/>
                  </a:schemeClr>
                </a:solidFill>
              </a:rPr>
              <a:t>Source: National Reading Panel (1997)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1925" y="161925"/>
            <a:ext cx="8229600" cy="523875"/>
          </a:xfrm>
        </p:spPr>
        <p:txBody>
          <a:bodyPr>
            <a:normAutofit fontScale="90000"/>
          </a:bodyPr>
          <a:lstStyle/>
          <a:p>
            <a:r>
              <a:rPr lang="en-US" altLang="en-US" sz="2800" smtClean="0"/>
              <a:t>Research Findings: ELL Literacy Development</a:t>
            </a:r>
          </a:p>
        </p:txBody>
      </p:sp>
      <p:sp>
        <p:nvSpPr>
          <p:cNvPr id="10243" name="Rectangle 3"/>
          <p:cNvSpPr>
            <a:spLocks noGrp="1" noChangeArrowheads="1"/>
          </p:cNvSpPr>
          <p:nvPr>
            <p:ph type="body" idx="1"/>
          </p:nvPr>
        </p:nvSpPr>
        <p:spPr>
          <a:xfrm>
            <a:off x="885825" y="1447800"/>
            <a:ext cx="7419975" cy="2566988"/>
          </a:xfrm>
        </p:spPr>
        <p:txBody>
          <a:bodyPr/>
          <a:lstStyle/>
          <a:p>
            <a:r>
              <a:rPr lang="en-US" altLang="en-US" smtClean="0"/>
              <a:t>ELLs often develop decoding and spelling skills to levels equal to their native English-speaking peers.</a:t>
            </a:r>
          </a:p>
          <a:p>
            <a:r>
              <a:rPr lang="en-US" altLang="en-US" smtClean="0"/>
              <a:t>ELLs’ reading comprehension falls well below that of native English-speaking peers. </a:t>
            </a:r>
          </a:p>
          <a:p>
            <a:r>
              <a:rPr lang="en-US" altLang="en-US" smtClean="0"/>
              <a:t>The achievement gap between ELLs and non-ELLs grows around 3rd grade.</a:t>
            </a:r>
          </a:p>
        </p:txBody>
      </p:sp>
      <p:sp>
        <p:nvSpPr>
          <p:cNvPr id="41988" name="Slide Number Placeholder 3"/>
          <p:cNvSpPr>
            <a:spLocks noGrp="1"/>
          </p:cNvSpPr>
          <p:nvPr>
            <p:ph type="sldNum" sz="quarter" idx="10"/>
          </p:nvPr>
        </p:nvSpPr>
        <p:spPr/>
        <p:txBody>
          <a:bodyPr/>
          <a:lstStyle/>
          <a:p>
            <a:pPr>
              <a:defRPr/>
            </a:pPr>
            <a:fld id="{55B65306-B213-43A4-8C02-51E3FA669420}" type="slidenum">
              <a:rPr lang="en-US" smtClean="0"/>
              <a:pPr>
                <a:defRPr/>
              </a:pPr>
              <a:t>35</a:t>
            </a:fld>
            <a:endParaRPr lang="en-US" smtClean="0"/>
          </a:p>
        </p:txBody>
      </p:sp>
      <p:sp>
        <p:nvSpPr>
          <p:cNvPr id="8" name="Footer Placeholder 3"/>
          <p:cNvSpPr txBox="1">
            <a:spLocks/>
          </p:cNvSpPr>
          <p:nvPr/>
        </p:nvSpPr>
        <p:spPr bwMode="auto">
          <a:xfrm>
            <a:off x="5867400" y="5410200"/>
            <a:ext cx="3124200" cy="1066800"/>
          </a:xfrm>
          <a:prstGeom prst="rect">
            <a:avLst/>
          </a:prstGeom>
          <a:noFill/>
          <a:ln w="9525">
            <a:noFill/>
            <a:miter lim="800000"/>
            <a:headEnd/>
            <a:tailEnd/>
          </a:ln>
        </p:spPr>
        <p:txBody>
          <a:bodyPr/>
          <a:lstStyle/>
          <a:p>
            <a:pPr>
              <a:defRPr/>
            </a:pPr>
            <a:r>
              <a:rPr lang="en-US" dirty="0">
                <a:solidFill>
                  <a:schemeClr val="bg1">
                    <a:lumMod val="50000"/>
                  </a:schemeClr>
                </a:solidFill>
              </a:rPr>
              <a:t>Source: August &amp; Shanahan (2008), Goldenberg (2008)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chor="ctr"/>
          <a:lstStyle/>
          <a:p>
            <a:pPr algn="ctr" eaLnBrk="1" hangingPunct="1"/>
            <a:r>
              <a:rPr lang="en-US" altLang="en-US" sz="2800" smtClean="0"/>
              <a:t>Research Findings: ELL Literacy Development</a:t>
            </a:r>
          </a:p>
        </p:txBody>
      </p:sp>
      <p:sp>
        <p:nvSpPr>
          <p:cNvPr id="16387" name="Content Placeholder 2"/>
          <p:cNvSpPr>
            <a:spLocks noGrp="1"/>
          </p:cNvSpPr>
          <p:nvPr>
            <p:ph idx="1"/>
          </p:nvPr>
        </p:nvSpPr>
        <p:spPr>
          <a:xfrm>
            <a:off x="885825" y="1447800"/>
            <a:ext cx="7419975" cy="3275013"/>
          </a:xfrm>
        </p:spPr>
        <p:txBody>
          <a:bodyPr/>
          <a:lstStyle/>
          <a:p>
            <a:pPr eaLnBrk="1" hangingPunct="1"/>
            <a:r>
              <a:rPr lang="en-US" altLang="en-US" b="1" smtClean="0"/>
              <a:t>Explicitly teaching the five components of reading instruction helps ELLs!</a:t>
            </a:r>
            <a:r>
              <a:rPr lang="en-US" altLang="en-US" sz="2000" smtClean="0"/>
              <a:t> </a:t>
            </a:r>
          </a:p>
          <a:p>
            <a:pPr eaLnBrk="1" hangingPunct="1"/>
            <a:r>
              <a:rPr lang="en-US" altLang="en-US" b="1" smtClean="0"/>
              <a:t>BUT</a:t>
            </a:r>
            <a:r>
              <a:rPr lang="en-US" altLang="en-US" smtClean="0"/>
              <a:t> reading instruction does not improve ELLs’ literacy </a:t>
            </a:r>
            <a:r>
              <a:rPr lang="en-US" altLang="en-US" b="1" smtClean="0"/>
              <a:t>as much </a:t>
            </a:r>
            <a:r>
              <a:rPr lang="en-US" altLang="en-US" smtClean="0"/>
              <a:t>as it does non-ELLs’ literacy.</a:t>
            </a:r>
          </a:p>
          <a:p>
            <a:pPr eaLnBrk="1" hangingPunct="1"/>
            <a:r>
              <a:rPr lang="en-US" altLang="en-US" b="1" smtClean="0"/>
              <a:t>SO </a:t>
            </a:r>
            <a:r>
              <a:rPr lang="en-US" altLang="en-US" smtClean="0"/>
              <a:t>when working with ELLs, teachers must </a:t>
            </a:r>
            <a:r>
              <a:rPr lang="en-US" altLang="en-US" b="1" smtClean="0"/>
              <a:t>modify literacy instruction</a:t>
            </a:r>
            <a:r>
              <a:rPr lang="en-US" altLang="en-US" smtClean="0"/>
              <a:t> to take into account </a:t>
            </a:r>
            <a:r>
              <a:rPr lang="en-US" altLang="en-US" b="1" smtClean="0"/>
              <a:t>students’ language needs</a:t>
            </a:r>
            <a:r>
              <a:rPr lang="en-US" altLang="en-US" smtClean="0"/>
              <a:t>.</a:t>
            </a:r>
          </a:p>
          <a:p>
            <a:pPr eaLnBrk="1" hangingPunct="1">
              <a:buFont typeface="Webdings" pitchFamily="18" charset="2"/>
              <a:buNone/>
            </a:pPr>
            <a:r>
              <a:rPr lang="en-US" altLang="en-US" sz="1600" smtClean="0"/>
              <a:t>					</a:t>
            </a:r>
          </a:p>
        </p:txBody>
      </p:sp>
      <p:sp>
        <p:nvSpPr>
          <p:cNvPr id="44036" name="Slide Number Placeholder 3"/>
          <p:cNvSpPr>
            <a:spLocks noGrp="1"/>
          </p:cNvSpPr>
          <p:nvPr>
            <p:ph type="sldNum" sz="quarter" idx="10"/>
          </p:nvPr>
        </p:nvSpPr>
        <p:spPr/>
        <p:txBody>
          <a:bodyPr/>
          <a:lstStyle/>
          <a:p>
            <a:pPr>
              <a:defRPr/>
            </a:pPr>
            <a:fld id="{EB7C49B7-C717-41A7-B203-98013DB7BF28}" type="slidenum">
              <a:rPr lang="en-US" smtClean="0">
                <a:latin typeface="Arial" pitchFamily="34" charset="0"/>
              </a:rPr>
              <a:pPr>
                <a:defRPr/>
              </a:pPr>
              <a:t>36</a:t>
            </a:fld>
            <a:endParaRPr lang="en-US" smtClean="0">
              <a:latin typeface="Arial" pitchFamily="34" charset="0"/>
            </a:endParaRPr>
          </a:p>
        </p:txBody>
      </p:sp>
      <p:sp>
        <p:nvSpPr>
          <p:cNvPr id="6" name="Footer Placeholder 3"/>
          <p:cNvSpPr txBox="1">
            <a:spLocks/>
          </p:cNvSpPr>
          <p:nvPr/>
        </p:nvSpPr>
        <p:spPr bwMode="auto">
          <a:xfrm>
            <a:off x="5410200" y="5410200"/>
            <a:ext cx="3352800" cy="1066800"/>
          </a:xfrm>
          <a:prstGeom prst="rect">
            <a:avLst/>
          </a:prstGeom>
          <a:noFill/>
          <a:ln w="9525">
            <a:noFill/>
            <a:miter lim="800000"/>
            <a:headEnd/>
            <a:tailEnd/>
          </a:ln>
        </p:spPr>
        <p:txBody>
          <a:bodyPr/>
          <a:lstStyle/>
          <a:p>
            <a:pPr>
              <a:defRPr/>
            </a:pPr>
            <a:r>
              <a:rPr lang="en-US" dirty="0">
                <a:solidFill>
                  <a:schemeClr val="bg1">
                    <a:lumMod val="50000"/>
                  </a:schemeClr>
                </a:solidFill>
              </a:rPr>
              <a:t>Source: August &amp; Shanahan (2008), Goldenberg (2008)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2400" dirty="0" smtClean="0"/>
              <a:t>What types of linguistic knowledge do you need to determine the elements of the following Equation?</a:t>
            </a:r>
            <a:endParaRPr lang="en-US" sz="2400" dirty="0"/>
          </a:p>
        </p:txBody>
      </p:sp>
      <p:sp>
        <p:nvSpPr>
          <p:cNvPr id="8" name="Subtitle 7"/>
          <p:cNvSpPr>
            <a:spLocks noGrp="1"/>
          </p:cNvSpPr>
          <p:nvPr>
            <p:ph type="subTitle" idx="1"/>
          </p:nvPr>
        </p:nvSpPr>
        <p:spPr/>
        <p:txBody>
          <a:bodyPr>
            <a:normAutofit/>
          </a:bodyPr>
          <a:lstStyle/>
          <a:p>
            <a:r>
              <a:rPr lang="en-US" sz="2800" dirty="0" smtClean="0"/>
              <a:t>Veronica recycles 10 bottles of soda each week. How many bottles of soda does Veronica recycle in 6 months? </a:t>
            </a:r>
            <a:endParaRPr lang="en-US" sz="2800" dirty="0"/>
          </a:p>
        </p:txBody>
      </p:sp>
      <p:sp>
        <p:nvSpPr>
          <p:cNvPr id="9" name="Picture Placeholder 8"/>
          <p:cNvSpPr>
            <a:spLocks noGrp="1"/>
          </p:cNvSpPr>
          <p:nvPr>
            <p:ph type="pic" sz="quarter" idx="13"/>
          </p:nvPr>
        </p:nvSpPr>
        <p:spPr/>
      </p:sp>
      <p:sp>
        <p:nvSpPr>
          <p:cNvPr id="4" name="Slide Number Placeholder 3"/>
          <p:cNvSpPr>
            <a:spLocks noGrp="1"/>
          </p:cNvSpPr>
          <p:nvPr>
            <p:ph type="sldNum" sz="quarter" idx="16"/>
          </p:nvPr>
        </p:nvSpPr>
        <p:spPr/>
        <p:txBody>
          <a:bodyPr/>
          <a:lstStyle/>
          <a:p>
            <a:fld id="{6AE2619E-C277-4789-9A7D-2E185D3F95AA}" type="slidenum">
              <a:rPr lang="en-US" smtClean="0"/>
              <a:t>37</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14600"/>
            <a:ext cx="409651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537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smtClean="0"/>
              <a:t>The following answers  would not be expected from students who master the English language…</a:t>
            </a:r>
            <a:endParaRPr lang="en-US" sz="2400" dirty="0"/>
          </a:p>
        </p:txBody>
      </p:sp>
      <p:sp>
        <p:nvSpPr>
          <p:cNvPr id="5" name="Slide Number Placeholder 4"/>
          <p:cNvSpPr>
            <a:spLocks noGrp="1"/>
          </p:cNvSpPr>
          <p:nvPr>
            <p:ph type="sldNum" sz="quarter" idx="12"/>
          </p:nvPr>
        </p:nvSpPr>
        <p:spPr/>
        <p:txBody>
          <a:bodyPr/>
          <a:lstStyle/>
          <a:p>
            <a:fld id="{F1E40D96-0B7A-4D85-B9F7-BA5BF8964089}" type="slidenum">
              <a:rPr lang="en-US" smtClean="0"/>
              <a:pPr/>
              <a:t>38</a:t>
            </a:fld>
            <a:endParaRPr lang="en-US"/>
          </a:p>
        </p:txBody>
      </p:sp>
      <p:sp>
        <p:nvSpPr>
          <p:cNvPr id="9" name="Content Placeholder 8"/>
          <p:cNvSpPr>
            <a:spLocks noGrp="1"/>
          </p:cNvSpPr>
          <p:nvPr>
            <p:ph sz="quarter" idx="13"/>
          </p:nvPr>
        </p:nvSpPr>
        <p:spPr/>
        <p:txBody>
          <a:bodyPr/>
          <a:lstStyle/>
          <a:p>
            <a:pPr marL="525780" indent="-457200">
              <a:buFont typeface="+mj-lt"/>
              <a:buAutoNum type="arabicPeriod"/>
            </a:pPr>
            <a:r>
              <a:rPr lang="en-US" dirty="0" smtClean="0"/>
              <a:t>Recycled 240 bottles</a:t>
            </a:r>
          </a:p>
          <a:p>
            <a:pPr marL="525780" indent="-457200">
              <a:buFont typeface="+mj-lt"/>
              <a:buAutoNum type="arabicPeriod"/>
            </a:pPr>
            <a:r>
              <a:rPr lang="en-US" dirty="0" smtClean="0"/>
              <a:t>Veronica recycled 240 bottles</a:t>
            </a:r>
          </a:p>
          <a:p>
            <a:pPr marL="525780" indent="-457200">
              <a:buFont typeface="+mj-lt"/>
              <a:buAutoNum type="arabicPeriod"/>
            </a:pPr>
            <a:r>
              <a:rPr lang="en-US" dirty="0" smtClean="0"/>
              <a:t>Veronica will recycle 240 bottles</a:t>
            </a:r>
          </a:p>
          <a:p>
            <a:pPr marL="525780" indent="-457200">
              <a:buFont typeface="+mj-lt"/>
              <a:buAutoNum type="arabicPeriod"/>
            </a:pPr>
            <a:r>
              <a:rPr lang="en-US" dirty="0" smtClean="0"/>
              <a:t>Veronica had recycled 240 bottles</a:t>
            </a:r>
            <a:endParaRPr lang="en-US" dirty="0"/>
          </a:p>
        </p:txBody>
      </p:sp>
      <p:sp>
        <p:nvSpPr>
          <p:cNvPr id="10" name="Content Placeholder 9"/>
          <p:cNvSpPr>
            <a:spLocks noGrp="1"/>
          </p:cNvSpPr>
          <p:nvPr>
            <p:ph sz="quarter" idx="14"/>
          </p:nvPr>
        </p:nvSpPr>
        <p:spPr/>
        <p:txBody>
          <a:bodyPr/>
          <a:lstStyle/>
          <a:p>
            <a:r>
              <a:rPr lang="en-US" dirty="0" smtClean="0"/>
              <a:t>To support content and literacy</a:t>
            </a:r>
          </a:p>
          <a:p>
            <a:pPr lvl="1"/>
            <a:r>
              <a:rPr lang="en-US" b="1" dirty="0" smtClean="0"/>
              <a:t>Content Objective</a:t>
            </a:r>
          </a:p>
          <a:p>
            <a:pPr lvl="2"/>
            <a:r>
              <a:rPr lang="en-US" dirty="0" smtClean="0"/>
              <a:t>Students will learn to solve story problems using simple equations</a:t>
            </a:r>
          </a:p>
          <a:p>
            <a:pPr lvl="1"/>
            <a:r>
              <a:rPr lang="en-US" b="1" dirty="0" smtClean="0"/>
              <a:t>Language Objective</a:t>
            </a:r>
          </a:p>
          <a:p>
            <a:pPr lvl="2"/>
            <a:r>
              <a:rPr lang="en-US" dirty="0" smtClean="0"/>
              <a:t>Students will be able to answer orally the questions related to story problems formulated in the simple present tense.</a:t>
            </a:r>
            <a:endParaRPr lang="en-US" dirty="0"/>
          </a:p>
        </p:txBody>
      </p:sp>
    </p:spTree>
    <p:extLst>
      <p:ext uri="{BB962C8B-B14F-4D97-AF65-F5344CB8AC3E}">
        <p14:creationId xmlns:p14="http://schemas.microsoft.com/office/powerpoint/2010/main" val="225869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200"/>
              <a:t>Students Who Are College and Career Ready: </a:t>
            </a:r>
            <a:r>
              <a:rPr lang="en-US" altLang="en-US" sz="3200" i="1"/>
              <a:t>Particularly Important Skills for ELLs</a:t>
            </a:r>
          </a:p>
        </p:txBody>
      </p:sp>
      <p:sp>
        <p:nvSpPr>
          <p:cNvPr id="5123" name="Rectangle 3"/>
          <p:cNvSpPr>
            <a:spLocks noGrp="1" noChangeArrowheads="1"/>
          </p:cNvSpPr>
          <p:nvPr>
            <p:ph idx="1"/>
          </p:nvPr>
        </p:nvSpPr>
        <p:spPr/>
        <p:txBody>
          <a:bodyPr>
            <a:noAutofit/>
          </a:bodyPr>
          <a:lstStyle/>
          <a:p>
            <a:r>
              <a:rPr lang="en-US" altLang="en-US" sz="2400" dirty="0"/>
              <a:t>D</a:t>
            </a:r>
            <a:r>
              <a:rPr lang="en-US" altLang="en-US" sz="2400" dirty="0" smtClean="0"/>
              <a:t>emonstrate independence</a:t>
            </a:r>
            <a:endParaRPr lang="en-US" altLang="en-US" sz="2400" dirty="0"/>
          </a:p>
          <a:p>
            <a:pPr lvl="1"/>
            <a:r>
              <a:rPr lang="en-US" altLang="en-US" sz="2400" dirty="0"/>
              <a:t>Request clarification and ask relevant questions</a:t>
            </a:r>
          </a:p>
          <a:p>
            <a:pPr lvl="1"/>
            <a:r>
              <a:rPr lang="en-US" altLang="en-US" sz="2400" dirty="0"/>
              <a:t>Become self-directed learners, effectively seeking out and using resources to assist them</a:t>
            </a:r>
          </a:p>
          <a:p>
            <a:pPr lvl="2"/>
            <a:r>
              <a:rPr lang="en-US" altLang="en-US" sz="2400" dirty="0"/>
              <a:t>Resources include teachers, peers, print and digital reference materials</a:t>
            </a:r>
          </a:p>
          <a:p>
            <a:pPr lvl="2"/>
            <a:r>
              <a:rPr lang="en-US" altLang="en-US" sz="2400" dirty="0"/>
              <a:t>Other resources (not listed in the standards, but important) include first language knowledge and skills; strategies to use context to make sense of text</a:t>
            </a:r>
          </a:p>
        </p:txBody>
      </p:sp>
      <p:sp>
        <p:nvSpPr>
          <p:cNvPr id="2" name="Slide Number Placeholder 1"/>
          <p:cNvSpPr>
            <a:spLocks noGrp="1"/>
          </p:cNvSpPr>
          <p:nvPr>
            <p:ph type="sldNum" sz="quarter" idx="12"/>
          </p:nvPr>
        </p:nvSpPr>
        <p:spPr/>
        <p:txBody>
          <a:bodyPr/>
          <a:lstStyle/>
          <a:p>
            <a:fld id="{35761C91-8F1C-49E0-B33A-A61F2D94809C}" type="slidenum">
              <a:rPr lang="en-US" altLang="en-US" smtClean="0">
                <a:solidFill>
                  <a:srgbClr val="000000"/>
                </a:solidFill>
              </a:rPr>
              <a:pPr/>
              <a:t>39</a:t>
            </a:fld>
            <a:endParaRPr lang="en-US" altLang="en-US">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demographics…and the numbers keep rising</a:t>
            </a:r>
            <a:endParaRPr lang="en-US" dirty="0"/>
          </a:p>
        </p:txBody>
      </p:sp>
      <p:sp>
        <p:nvSpPr>
          <p:cNvPr id="7" name="Content Placeholder 6"/>
          <p:cNvSpPr>
            <a:spLocks noGrp="1"/>
          </p:cNvSpPr>
          <p:nvPr>
            <p:ph sz="quarter" idx="13"/>
          </p:nvPr>
        </p:nvSpPr>
        <p:spPr/>
        <p:txBody>
          <a:bodyPr/>
          <a:lstStyle/>
          <a:p>
            <a:pPr marL="68580" indent="0">
              <a:buNone/>
            </a:pPr>
            <a:endParaRPr lang="en-US" dirty="0"/>
          </a:p>
        </p:txBody>
      </p:sp>
      <p:sp>
        <p:nvSpPr>
          <p:cNvPr id="8" name="Content Placeholder 7"/>
          <p:cNvSpPr>
            <a:spLocks noGrp="1"/>
          </p:cNvSpPr>
          <p:nvPr>
            <p:ph sz="quarter" idx="14"/>
          </p:nvPr>
        </p:nvSpPr>
        <p:spPr>
          <a:xfrm>
            <a:off x="6324600" y="1536192"/>
            <a:ext cx="2133600" cy="3877056"/>
          </a:xfrm>
        </p:spPr>
        <p:txBody>
          <a:bodyPr>
            <a:normAutofit/>
          </a:bodyPr>
          <a:lstStyle/>
          <a:p>
            <a:r>
              <a:rPr lang="en-US" sz="1600" dirty="0" smtClean="0"/>
              <a:t>Every state in the nation is experiencing the effects of this growth. School districts, even the smallest ones, face the challenge of developing programs and services to help these students learn English, as well as math, science, social studies, and language arts. </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588229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6AE2619E-C277-4789-9A7D-2E185D3F95AA}" type="slidenum">
              <a:rPr lang="en-US" smtClean="0"/>
              <a:t>4</a:t>
            </a:fld>
            <a:endParaRPr lang="en-US"/>
          </a:p>
        </p:txBody>
      </p:sp>
    </p:spTree>
    <p:extLst>
      <p:ext uri="{BB962C8B-B14F-4D97-AF65-F5344CB8AC3E}">
        <p14:creationId xmlns:p14="http://schemas.microsoft.com/office/powerpoint/2010/main" val="2091890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sz="3200"/>
              <a:t>Students Who Are College and Career Ready: </a:t>
            </a:r>
            <a:r>
              <a:rPr lang="en-US" altLang="en-US" sz="3200" i="1"/>
              <a:t>Particularly Important Skills for ELLs</a:t>
            </a:r>
          </a:p>
        </p:txBody>
      </p:sp>
      <p:sp>
        <p:nvSpPr>
          <p:cNvPr id="6147" name="Rectangle 3"/>
          <p:cNvSpPr>
            <a:spLocks noGrp="1" noChangeArrowheads="1"/>
          </p:cNvSpPr>
          <p:nvPr>
            <p:ph idx="1"/>
          </p:nvPr>
        </p:nvSpPr>
        <p:spPr/>
        <p:txBody>
          <a:bodyPr>
            <a:normAutofit fontScale="92500"/>
          </a:bodyPr>
          <a:lstStyle/>
          <a:p>
            <a:r>
              <a:rPr lang="en-US" altLang="en-US" sz="2800"/>
              <a:t>They respond to the varying demands of text</a:t>
            </a:r>
          </a:p>
          <a:p>
            <a:pPr lvl="1"/>
            <a:r>
              <a:rPr lang="en-US" altLang="en-US" sz="2400"/>
              <a:t>They set and adjust purpose for reading, writing, speaking, listening, language use as warranted by the task</a:t>
            </a:r>
          </a:p>
          <a:p>
            <a:r>
              <a:rPr lang="en-US" altLang="en-US" sz="2800"/>
              <a:t>They come to understand other perspectives and cultures*</a:t>
            </a:r>
          </a:p>
          <a:p>
            <a:pPr lvl="1"/>
            <a:r>
              <a:rPr lang="en-US" altLang="en-US" sz="2400"/>
              <a:t>Communicate effectively with people of varied backgrounds</a:t>
            </a:r>
          </a:p>
          <a:p>
            <a:pPr lvl="1"/>
            <a:r>
              <a:rPr lang="en-US" altLang="en-US" sz="2400"/>
              <a:t>Read literature representative of a variety of cultures and world views</a:t>
            </a:r>
          </a:p>
          <a:p>
            <a:pPr lvl="2">
              <a:buFont typeface="Wingdings" pitchFamily="2" charset="2"/>
              <a:buNone/>
            </a:pPr>
            <a:r>
              <a:rPr lang="en-US" altLang="en-US" sz="2000"/>
              <a:t>*</a:t>
            </a:r>
            <a:r>
              <a:rPr lang="en-US" altLang="en-US" sz="2000" i="1"/>
              <a:t>skills particularly important for mainstream students also</a:t>
            </a:r>
            <a:endParaRPr lang="en-US" altLang="en-US" sz="2000"/>
          </a:p>
        </p:txBody>
      </p:sp>
      <p:sp>
        <p:nvSpPr>
          <p:cNvPr id="2" name="Slide Number Placeholder 1"/>
          <p:cNvSpPr>
            <a:spLocks noGrp="1"/>
          </p:cNvSpPr>
          <p:nvPr>
            <p:ph type="sldNum" sz="quarter" idx="12"/>
          </p:nvPr>
        </p:nvSpPr>
        <p:spPr/>
        <p:txBody>
          <a:bodyPr/>
          <a:lstStyle/>
          <a:p>
            <a:fld id="{35761C91-8F1C-49E0-B33A-A61F2D94809C}" type="slidenum">
              <a:rPr lang="en-US" altLang="en-US" smtClean="0">
                <a:solidFill>
                  <a:srgbClr val="000000"/>
                </a:solidFill>
              </a:rPr>
              <a:pPr/>
              <a:t>40</a:t>
            </a:fld>
            <a:endParaRPr lang="en-US" altLang="en-US">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200"/>
              <a:t>Speaking and Listening Standards: </a:t>
            </a:r>
            <a:r>
              <a:rPr lang="en-US" altLang="en-US" sz="3200" i="1"/>
              <a:t>Particularly Important Skills for ELLs</a:t>
            </a:r>
          </a:p>
        </p:txBody>
      </p:sp>
      <p:sp>
        <p:nvSpPr>
          <p:cNvPr id="7171" name="Rectangle 3"/>
          <p:cNvSpPr>
            <a:spLocks noGrp="1" noChangeArrowheads="1"/>
          </p:cNvSpPr>
          <p:nvPr>
            <p:ph idx="1"/>
          </p:nvPr>
        </p:nvSpPr>
        <p:spPr/>
        <p:txBody>
          <a:bodyPr>
            <a:normAutofit lnSpcReduction="10000"/>
          </a:bodyPr>
          <a:lstStyle/>
          <a:p>
            <a:r>
              <a:rPr lang="en-US" altLang="en-US" sz="2800"/>
              <a:t>Prepare for and participate effectively in a range of conversations and collaborations with diverse partners, building on other’s ideas and expressing their own clearly and persuasively</a:t>
            </a:r>
          </a:p>
          <a:p>
            <a:pPr lvl="1"/>
            <a:r>
              <a:rPr lang="en-US" altLang="en-US" sz="2400"/>
              <a:t>L2 acquisition occurs through meaningful interactions with native L2 speakers</a:t>
            </a:r>
          </a:p>
          <a:p>
            <a:r>
              <a:rPr lang="en-US" altLang="en-US" sz="2800"/>
              <a:t>Ask and answer questions in order to seek help, get information, or clarify if something is not understood</a:t>
            </a:r>
          </a:p>
        </p:txBody>
      </p:sp>
      <p:sp>
        <p:nvSpPr>
          <p:cNvPr id="2" name="Slide Number Placeholder 1"/>
          <p:cNvSpPr>
            <a:spLocks noGrp="1"/>
          </p:cNvSpPr>
          <p:nvPr>
            <p:ph type="sldNum" sz="quarter" idx="12"/>
          </p:nvPr>
        </p:nvSpPr>
        <p:spPr/>
        <p:txBody>
          <a:bodyPr/>
          <a:lstStyle/>
          <a:p>
            <a:fld id="{35761C91-8F1C-49E0-B33A-A61F2D94809C}" type="slidenum">
              <a:rPr lang="en-US" altLang="en-US" smtClean="0">
                <a:solidFill>
                  <a:srgbClr val="000000"/>
                </a:solidFill>
              </a:rPr>
              <a:pPr/>
              <a:t>41</a:t>
            </a:fld>
            <a:endParaRPr lang="en-US" altLang="en-US">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200"/>
              <a:t>Language Standards: </a:t>
            </a:r>
            <a:r>
              <a:rPr lang="en-US" altLang="en-US" sz="3200" i="1"/>
              <a:t>Particularly Important Skills for ELLs</a:t>
            </a:r>
          </a:p>
        </p:txBody>
      </p:sp>
      <p:sp>
        <p:nvSpPr>
          <p:cNvPr id="8195" name="Rectangle 3"/>
          <p:cNvSpPr>
            <a:spLocks noGrp="1" noChangeArrowheads="1"/>
          </p:cNvSpPr>
          <p:nvPr>
            <p:ph idx="1"/>
          </p:nvPr>
        </p:nvSpPr>
        <p:spPr/>
        <p:txBody>
          <a:bodyPr>
            <a:normAutofit fontScale="92500" lnSpcReduction="10000"/>
          </a:bodyPr>
          <a:lstStyle/>
          <a:p>
            <a:pPr>
              <a:lnSpc>
                <a:spcPct val="90000"/>
              </a:lnSpc>
            </a:pPr>
            <a:r>
              <a:rPr lang="en-US" altLang="en-US" sz="2400"/>
              <a:t>Apply knowledge of language to understand how language functions in different contexts, to make effective choices for meaning and style, and to comprehend more fully when reading or listening</a:t>
            </a:r>
          </a:p>
          <a:p>
            <a:pPr lvl="1">
              <a:lnSpc>
                <a:spcPct val="90000"/>
              </a:lnSpc>
            </a:pPr>
            <a:r>
              <a:rPr lang="en-US" altLang="en-US" sz="2000"/>
              <a:t>Knowledge of language should include</a:t>
            </a:r>
          </a:p>
          <a:p>
            <a:pPr lvl="2">
              <a:lnSpc>
                <a:spcPct val="90000"/>
              </a:lnSpc>
            </a:pPr>
            <a:r>
              <a:rPr lang="en-US" altLang="en-US" sz="1800"/>
              <a:t>Pragmatic knowledge – knowledge of language use in context (status/purpose of speaker, genre structures)</a:t>
            </a:r>
          </a:p>
          <a:p>
            <a:pPr lvl="2">
              <a:lnSpc>
                <a:spcPct val="90000"/>
              </a:lnSpc>
            </a:pPr>
            <a:r>
              <a:rPr lang="en-US" altLang="en-US" sz="1800"/>
              <a:t>Linguistic knowledge– knowledge of the functional demands of writing and speaking (e.g., formulate questions, compare/contrast, summarize, draw conclusions)</a:t>
            </a:r>
          </a:p>
          <a:p>
            <a:pPr>
              <a:lnSpc>
                <a:spcPct val="90000"/>
              </a:lnSpc>
            </a:pPr>
            <a:r>
              <a:rPr lang="en-US" altLang="en-US" sz="2400"/>
              <a:t>Recognize variations from standard English in their own and others’ writing and speaking and identify and use strategies to improve expression on conventional language </a:t>
            </a:r>
          </a:p>
        </p:txBody>
      </p:sp>
      <p:sp>
        <p:nvSpPr>
          <p:cNvPr id="2" name="Slide Number Placeholder 1"/>
          <p:cNvSpPr>
            <a:spLocks noGrp="1"/>
          </p:cNvSpPr>
          <p:nvPr>
            <p:ph type="sldNum" sz="quarter" idx="12"/>
          </p:nvPr>
        </p:nvSpPr>
        <p:spPr/>
        <p:txBody>
          <a:bodyPr/>
          <a:lstStyle/>
          <a:p>
            <a:fld id="{35761C91-8F1C-49E0-B33A-A61F2D94809C}" type="slidenum">
              <a:rPr lang="en-US" altLang="en-US" smtClean="0">
                <a:solidFill>
                  <a:srgbClr val="000000"/>
                </a:solidFill>
              </a:rPr>
              <a:pPr/>
              <a:t>42</a:t>
            </a:fld>
            <a:endParaRPr lang="en-US" altLang="en-US">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788987"/>
            <a:ext cx="7583487" cy="1725613"/>
          </a:xfrm>
        </p:spPr>
        <p:txBody>
          <a:bodyPr>
            <a:normAutofit/>
          </a:bodyPr>
          <a:lstStyle/>
          <a:p>
            <a:pPr eaLnBrk="1" hangingPunct="1"/>
            <a:r>
              <a:rPr lang="en-US" sz="2400" dirty="0" smtClean="0">
                <a:ea typeface="ＭＳ Ｐゴシック" charset="-128"/>
              </a:rPr>
              <a:t>Perhaps the most important thing to keep in mind is that an individual’s background in their first language has the most impact on how fast they will learn a second language.</a:t>
            </a:r>
          </a:p>
        </p:txBody>
      </p:sp>
      <p:sp>
        <p:nvSpPr>
          <p:cNvPr id="3" name="Subtitle 2"/>
          <p:cNvSpPr>
            <a:spLocks noGrp="1"/>
          </p:cNvSpPr>
          <p:nvPr>
            <p:ph type="subTitle" idx="1"/>
          </p:nvPr>
        </p:nvSpPr>
        <p:spPr>
          <a:xfrm>
            <a:off x="762000" y="5029200"/>
            <a:ext cx="7583487" cy="1676400"/>
          </a:xfrm>
        </p:spPr>
        <p:txBody>
          <a:bodyPr/>
          <a:lstStyle/>
          <a:p>
            <a:pPr eaLnBrk="1" hangingPunct="1">
              <a:buFont typeface="Calisto MT" charset="0"/>
              <a:buNone/>
            </a:pPr>
            <a:r>
              <a:rPr lang="en-US" sz="2400" dirty="0" smtClean="0">
                <a:solidFill>
                  <a:schemeClr val="tx1"/>
                </a:solidFill>
                <a:effectLst>
                  <a:outerShdw blurRad="38100" dist="38100" dir="2700000" algn="tl">
                    <a:srgbClr val="C0C0C0"/>
                  </a:outerShdw>
                </a:effectLst>
                <a:ea typeface="ＭＳ Ｐゴシック" charset="-128"/>
              </a:rPr>
              <a:t>In other words, the better they speak, read, write and listen in their first language, the better and faster they will learn their second language.</a:t>
            </a:r>
          </a:p>
        </p:txBody>
      </p:sp>
      <p:pic>
        <p:nvPicPr>
          <p:cNvPr id="6" name="Picture Placeholder 4"/>
          <p:cNvPicPr>
            <a:picLocks noChangeAspect="1"/>
          </p:cNvPicPr>
          <p:nvPr/>
        </p:nvPicPr>
        <p:blipFill>
          <a:blip r:embed="rId3"/>
          <a:srcRect t="18031" b="18031"/>
          <a:stretch>
            <a:fillRect/>
          </a:stretch>
        </p:blipFill>
        <p:spPr bwMode="auto">
          <a:xfrm>
            <a:off x="2971800" y="2667000"/>
            <a:ext cx="2667000" cy="1577430"/>
          </a:xfrm>
          <a:prstGeom prst="ellipse">
            <a:avLst/>
          </a:prstGeom>
          <a:noFill/>
          <a:ln w="127000">
            <a:solidFill>
              <a:schemeClr val="tx2"/>
            </a:solidFill>
            <a:miter lim="800000"/>
            <a:headEnd/>
            <a:tailEnd/>
          </a:ln>
          <a:effectLst>
            <a:innerShdw blurRad="101600" dist="76200" dir="13500000">
              <a:prstClr val="black">
                <a:alpha val="57000"/>
              </a:prstClr>
            </a:innerShdw>
          </a:effectLst>
        </p:spPr>
      </p:pic>
      <p:pic>
        <p:nvPicPr>
          <p:cNvPr id="46085" name="Picture 16" descr="Asian America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590800"/>
            <a:ext cx="3429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25146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C:\Users\jkibler\AppData\Local\Microsoft\Windows\Temporary Internet Files\Content.IE5\M67H80O2\MP90040898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2514600"/>
            <a:ext cx="4572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6"/>
          </p:nvPr>
        </p:nvSpPr>
        <p:spPr/>
        <p:txBody>
          <a:bodyPr/>
          <a:lstStyle/>
          <a:p>
            <a:fld id="{F1E40D96-0B7A-4D85-B9F7-BA5BF8964089}" type="slidenum">
              <a:rPr lang="en-US" smtClean="0"/>
              <a:pPr/>
              <a:t>43</a:t>
            </a:fld>
            <a:endParaRPr lang="en-US"/>
          </a:p>
        </p:txBody>
      </p:sp>
    </p:spTree>
    <p:extLst>
      <p:ext uri="{BB962C8B-B14F-4D97-AF65-F5344CB8AC3E}">
        <p14:creationId xmlns:p14="http://schemas.microsoft.com/office/powerpoint/2010/main" val="2039410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Instructional Practices</a:t>
            </a:r>
            <a:endParaRPr lang="en-US" dirty="0"/>
          </a:p>
        </p:txBody>
      </p:sp>
      <p:sp>
        <p:nvSpPr>
          <p:cNvPr id="6" name="Text Placeholder 5"/>
          <p:cNvSpPr>
            <a:spLocks noGrp="1"/>
          </p:cNvSpPr>
          <p:nvPr>
            <p:ph type="body" idx="1"/>
          </p:nvPr>
        </p:nvSpPr>
        <p:spPr/>
        <p:txBody>
          <a:bodyPr/>
          <a:lstStyle/>
          <a:p>
            <a:r>
              <a:rPr lang="en-US" dirty="0" smtClean="0"/>
              <a:t>Supporting ELL instruction in the Mainstream Classroom</a:t>
            </a:r>
            <a:endParaRPr lang="en-US" dirty="0"/>
          </a:p>
        </p:txBody>
      </p:sp>
      <p:sp>
        <p:nvSpPr>
          <p:cNvPr id="4" name="Slide Number Placeholder 3"/>
          <p:cNvSpPr>
            <a:spLocks noGrp="1"/>
          </p:cNvSpPr>
          <p:nvPr>
            <p:ph type="sldNum" sz="quarter" idx="12"/>
          </p:nvPr>
        </p:nvSpPr>
        <p:spPr/>
        <p:txBody>
          <a:bodyPr/>
          <a:lstStyle/>
          <a:p>
            <a:fld id="{6AE2619E-C277-4789-9A7D-2E185D3F95AA}" type="slidenum">
              <a:rPr lang="en-US" smtClean="0"/>
              <a:t>44</a:t>
            </a:fld>
            <a:endParaRPr lang="en-US"/>
          </a:p>
        </p:txBody>
      </p:sp>
    </p:spTree>
    <p:extLst>
      <p:ext uri="{BB962C8B-B14F-4D97-AF65-F5344CB8AC3E}">
        <p14:creationId xmlns:p14="http://schemas.microsoft.com/office/powerpoint/2010/main" val="768065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t>Reading Comprehension</a:t>
            </a:r>
          </a:p>
        </p:txBody>
      </p:sp>
      <p:sp>
        <p:nvSpPr>
          <p:cNvPr id="12291" name="Content Placeholder 3"/>
          <p:cNvSpPr>
            <a:spLocks noGrp="1"/>
          </p:cNvSpPr>
          <p:nvPr>
            <p:ph idx="1"/>
          </p:nvPr>
        </p:nvSpPr>
        <p:spPr>
          <a:xfrm>
            <a:off x="885825" y="1447800"/>
            <a:ext cx="7419975" cy="4273550"/>
          </a:xfrm>
        </p:spPr>
        <p:txBody>
          <a:bodyPr/>
          <a:lstStyle/>
          <a:p>
            <a:pPr>
              <a:buFont typeface="Webdings" pitchFamily="18" charset="2"/>
              <a:buNone/>
            </a:pPr>
            <a:r>
              <a:rPr lang="en-US" altLang="en-US" sz="2200" dirty="0" smtClean="0"/>
              <a:t>    “The synthesis of personality moderators of interpersonal expectancy effects in laboratory experiments calculated five combined z scores and probabilities, one for each of five personality dimensions. The study was used as a unit of analysis, and each study was weighted equally. It was found that experimenters with a greater need for social influence were more likely to generate interpersonal expectancy effects. The combined z score, based on eight studies, was 2.94, with an associated p level of .0032 (two-tailed). The Fail-safe N, the number of null summing studies needed to raise the combined probability above p = .05, was 10.02, or 11.”</a:t>
            </a:r>
          </a:p>
        </p:txBody>
      </p:sp>
      <p:sp>
        <p:nvSpPr>
          <p:cNvPr id="2" name="Slide Number Placeholder 1"/>
          <p:cNvSpPr>
            <a:spLocks noGrp="1"/>
          </p:cNvSpPr>
          <p:nvPr>
            <p:ph type="sldNum" sz="quarter" idx="10"/>
          </p:nvPr>
        </p:nvSpPr>
        <p:spPr/>
        <p:txBody>
          <a:bodyPr/>
          <a:lstStyle/>
          <a:p>
            <a:pPr>
              <a:defRPr/>
            </a:pPr>
            <a:fld id="{EDDA2EC6-3281-4A31-9E20-814C9F37626A}" type="slidenum">
              <a:rPr lang="en-US" smtClean="0"/>
              <a:pPr>
                <a:defRPr/>
              </a:pPr>
              <a:t>45</a:t>
            </a:fld>
            <a:endParaRPr lang="en-US" dirty="0"/>
          </a:p>
        </p:txBody>
      </p:sp>
      <p:sp>
        <p:nvSpPr>
          <p:cNvPr id="5" name="Footer Placeholder 3"/>
          <p:cNvSpPr txBox="1">
            <a:spLocks/>
          </p:cNvSpPr>
          <p:nvPr/>
        </p:nvSpPr>
        <p:spPr bwMode="auto">
          <a:xfrm>
            <a:off x="3124200" y="914400"/>
            <a:ext cx="2895600" cy="457200"/>
          </a:xfrm>
          <a:prstGeom prst="rect">
            <a:avLst/>
          </a:prstGeom>
          <a:noFill/>
          <a:ln w="9525">
            <a:noFill/>
            <a:miter lim="800000"/>
            <a:headEnd/>
            <a:tailEnd/>
          </a:ln>
        </p:spPr>
        <p:txBody>
          <a:bodyPr/>
          <a:lstStyle/>
          <a:p>
            <a:pPr algn="ctr">
              <a:defRPr/>
            </a:pPr>
            <a:endParaRPr lang="en-US" dirty="0">
              <a:solidFill>
                <a:schemeClr val="bg1">
                  <a:lumMod val="50000"/>
                </a:schemeClr>
              </a:solidFill>
            </a:endParaRPr>
          </a:p>
        </p:txBody>
      </p:sp>
      <p:sp>
        <p:nvSpPr>
          <p:cNvPr id="9" name="Footer Placeholder 3"/>
          <p:cNvSpPr txBox="1">
            <a:spLocks/>
          </p:cNvSpPr>
          <p:nvPr/>
        </p:nvSpPr>
        <p:spPr bwMode="auto">
          <a:xfrm>
            <a:off x="5410200" y="6019800"/>
            <a:ext cx="3352800" cy="457200"/>
          </a:xfrm>
          <a:prstGeom prst="rect">
            <a:avLst/>
          </a:prstGeom>
          <a:noFill/>
          <a:ln w="9525">
            <a:noFill/>
            <a:miter lim="800000"/>
            <a:headEnd/>
            <a:tailEnd/>
          </a:ln>
        </p:spPr>
        <p:txBody>
          <a:bodyPr/>
          <a:lstStyle/>
          <a:p>
            <a:pPr>
              <a:defRPr/>
            </a:pPr>
            <a:r>
              <a:rPr lang="en-US" dirty="0">
                <a:solidFill>
                  <a:schemeClr val="bg1">
                    <a:lumMod val="50000"/>
                  </a:schemeClr>
                </a:solidFill>
              </a:rPr>
              <a:t>Source: Harris Cooper (1998)</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smtClean="0"/>
              <a:t>Partner Talk</a:t>
            </a:r>
            <a:br>
              <a:rPr lang="en-US" altLang="en-US" smtClean="0"/>
            </a:br>
            <a:endParaRPr lang="en-US" altLang="en-US" smtClean="0"/>
          </a:p>
        </p:txBody>
      </p:sp>
      <p:sp>
        <p:nvSpPr>
          <p:cNvPr id="13315" name="Content Placeholder 2"/>
          <p:cNvSpPr>
            <a:spLocks noGrp="1"/>
          </p:cNvSpPr>
          <p:nvPr>
            <p:ph idx="1"/>
          </p:nvPr>
        </p:nvSpPr>
        <p:spPr>
          <a:xfrm>
            <a:off x="885825" y="1447800"/>
            <a:ext cx="7419975" cy="3097213"/>
          </a:xfrm>
        </p:spPr>
        <p:txBody>
          <a:bodyPr/>
          <a:lstStyle/>
          <a:p>
            <a:pPr>
              <a:lnSpc>
                <a:spcPct val="150000"/>
              </a:lnSpc>
            </a:pPr>
            <a:r>
              <a:rPr lang="en-US" altLang="en-US" smtClean="0"/>
              <a:t>Can you read this paragraph fluently? </a:t>
            </a:r>
          </a:p>
          <a:p>
            <a:pPr>
              <a:lnSpc>
                <a:spcPct val="150000"/>
              </a:lnSpc>
              <a:spcBef>
                <a:spcPct val="0"/>
              </a:spcBef>
              <a:spcAft>
                <a:spcPts val="600"/>
              </a:spcAft>
            </a:pPr>
            <a:r>
              <a:rPr lang="en-US" altLang="en-US" smtClean="0"/>
              <a:t>Can you understand it? </a:t>
            </a:r>
          </a:p>
          <a:p>
            <a:pPr lvl="1">
              <a:lnSpc>
                <a:spcPct val="150000"/>
              </a:lnSpc>
              <a:spcBef>
                <a:spcPct val="0"/>
              </a:spcBef>
              <a:spcAft>
                <a:spcPts val="600"/>
              </a:spcAft>
            </a:pPr>
            <a:r>
              <a:rPr lang="en-US" altLang="en-US" sz="2400" smtClean="0"/>
              <a:t>Why?</a:t>
            </a:r>
          </a:p>
          <a:p>
            <a:pPr lvl="1">
              <a:lnSpc>
                <a:spcPct val="150000"/>
              </a:lnSpc>
              <a:spcBef>
                <a:spcPct val="0"/>
              </a:spcBef>
              <a:spcAft>
                <a:spcPts val="600"/>
              </a:spcAft>
            </a:pPr>
            <a:r>
              <a:rPr lang="en-US" altLang="en-US" sz="2400" smtClean="0"/>
              <a:t>Why not?</a:t>
            </a:r>
          </a:p>
          <a:p>
            <a:pPr>
              <a:lnSpc>
                <a:spcPct val="150000"/>
              </a:lnSpc>
            </a:pPr>
            <a:endParaRPr lang="en-US" altLang="en-US" sz="2000" smtClean="0"/>
          </a:p>
        </p:txBody>
      </p:sp>
      <p:sp>
        <p:nvSpPr>
          <p:cNvPr id="4" name="Slide Number Placeholder 3"/>
          <p:cNvSpPr>
            <a:spLocks noGrp="1"/>
          </p:cNvSpPr>
          <p:nvPr>
            <p:ph type="sldNum" sz="quarter" idx="10"/>
          </p:nvPr>
        </p:nvSpPr>
        <p:spPr/>
        <p:txBody>
          <a:bodyPr/>
          <a:lstStyle/>
          <a:p>
            <a:pPr>
              <a:defRPr/>
            </a:pPr>
            <a:fld id="{15D3C9F0-C78B-4013-BA81-C07CC2648CFC}"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447800"/>
            <a:ext cx="8229600" cy="5029200"/>
          </a:xfrm>
        </p:spPr>
        <p:txBody>
          <a:bodyPr/>
          <a:lstStyle/>
          <a:p>
            <a:pPr algn="ctr">
              <a:buFont typeface="Webdings" pitchFamily="18" charset="2"/>
              <a:buNone/>
            </a:pPr>
            <a:r>
              <a:rPr lang="en-US" altLang="en-US" sz="2600" b="1" smtClean="0"/>
              <a:t>TUNDRA</a:t>
            </a:r>
          </a:p>
          <a:p>
            <a:pPr>
              <a:buFont typeface="Webdings" pitchFamily="18" charset="2"/>
              <a:buNone/>
            </a:pPr>
            <a:r>
              <a:rPr lang="en-US" altLang="en-US" sz="2600" smtClean="0"/>
              <a:t>	Tundra is cold, frozen land most of the year. Northern Alaska is tundra. During the winter, the ground is frozen. Days are short. Plants stop growing, and most animals seek shelter from snow and wind. Only animals with thick fur or feathers survive the tundra winters. </a:t>
            </a:r>
          </a:p>
          <a:p>
            <a:pPr>
              <a:buFont typeface="Webdings" pitchFamily="18" charset="2"/>
              <a:buNone/>
            </a:pPr>
            <a:endParaRPr lang="en-US" altLang="en-US" sz="2600" smtClean="0"/>
          </a:p>
          <a:p>
            <a:pPr>
              <a:buFont typeface="Webdings" pitchFamily="18" charset="2"/>
              <a:buNone/>
            </a:pPr>
            <a:r>
              <a:rPr lang="en-US" altLang="en-US" sz="2600" smtClean="0"/>
              <a:t>		</a:t>
            </a:r>
            <a:r>
              <a:rPr lang="en-US" altLang="en-US" sz="1600" smtClean="0"/>
              <a:t>Excerpt from Delta Education, </a:t>
            </a:r>
            <a:r>
              <a:rPr lang="en-US" altLang="en-US" sz="1600" i="1" smtClean="0"/>
              <a:t>Foss Science Stories: Structures of Life</a:t>
            </a:r>
            <a:r>
              <a:rPr lang="en-US" altLang="en-US" sz="1600" smtClean="0"/>
              <a:t> (2003)</a:t>
            </a:r>
            <a:endParaRPr lang="en-US" altLang="en-US" sz="2600" smtClean="0"/>
          </a:p>
          <a:p>
            <a:endParaRPr lang="en-US" altLang="en-US" smtClean="0"/>
          </a:p>
        </p:txBody>
      </p:sp>
      <p:sp>
        <p:nvSpPr>
          <p:cNvPr id="4" name="Slide Number Placeholder 3"/>
          <p:cNvSpPr>
            <a:spLocks noGrp="1"/>
          </p:cNvSpPr>
          <p:nvPr>
            <p:ph type="sldNum" sz="quarter" idx="10"/>
          </p:nvPr>
        </p:nvSpPr>
        <p:spPr/>
        <p:txBody>
          <a:bodyPr/>
          <a:lstStyle/>
          <a:p>
            <a:pPr>
              <a:defRPr/>
            </a:pPr>
            <a:fld id="{3FB50A36-4BC8-4A35-BB05-3211D1F94030}"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885825" y="1447800"/>
            <a:ext cx="7419975" cy="3471863"/>
          </a:xfrm>
        </p:spPr>
        <p:txBody>
          <a:bodyPr/>
          <a:lstStyle/>
          <a:p>
            <a:r>
              <a:rPr lang="en-US" altLang="en-US" smtClean="0"/>
              <a:t>Could your 3rd grade students read this paragraph fluently? </a:t>
            </a:r>
          </a:p>
          <a:p>
            <a:r>
              <a:rPr lang="en-US" altLang="en-US" smtClean="0"/>
              <a:t>Would they understand it? </a:t>
            </a:r>
          </a:p>
          <a:p>
            <a:pPr lvl="1">
              <a:lnSpc>
                <a:spcPct val="150000"/>
              </a:lnSpc>
            </a:pPr>
            <a:r>
              <a:rPr lang="en-US" altLang="en-US" sz="2400" smtClean="0"/>
              <a:t>Why?</a:t>
            </a:r>
          </a:p>
          <a:p>
            <a:pPr lvl="1">
              <a:lnSpc>
                <a:spcPct val="150000"/>
              </a:lnSpc>
            </a:pPr>
            <a:r>
              <a:rPr lang="en-US" altLang="en-US" sz="2400" smtClean="0"/>
              <a:t>Why not?</a:t>
            </a:r>
          </a:p>
          <a:p>
            <a:r>
              <a:rPr lang="en-US" altLang="en-US" smtClean="0"/>
              <a:t>What would you need to do in order to help them comprehend this text?</a:t>
            </a:r>
          </a:p>
        </p:txBody>
      </p:sp>
      <p:sp>
        <p:nvSpPr>
          <p:cNvPr id="4" name="Slide Number Placeholder 3"/>
          <p:cNvSpPr>
            <a:spLocks noGrp="1"/>
          </p:cNvSpPr>
          <p:nvPr>
            <p:ph type="sldNum" sz="quarter" idx="10"/>
          </p:nvPr>
        </p:nvSpPr>
        <p:spPr/>
        <p:txBody>
          <a:bodyPr/>
          <a:lstStyle/>
          <a:p>
            <a:pPr>
              <a:defRPr/>
            </a:pPr>
            <a:fld id="{ACDFF10B-FBC1-40CA-B2DC-092D24EE26D2}"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chor="ctr">
            <a:normAutofit fontScale="90000"/>
          </a:bodyPr>
          <a:lstStyle/>
          <a:p>
            <a:pPr eaLnBrk="1" hangingPunct="1"/>
            <a:r>
              <a:rPr lang="en-US" altLang="en-US" smtClean="0"/>
              <a:t>Promising Instructional Practices for ELLs</a:t>
            </a:r>
          </a:p>
        </p:txBody>
      </p:sp>
      <p:sp>
        <p:nvSpPr>
          <p:cNvPr id="16387" name="Content Placeholder 2"/>
          <p:cNvSpPr>
            <a:spLocks noGrp="1"/>
          </p:cNvSpPr>
          <p:nvPr>
            <p:ph idx="1"/>
          </p:nvPr>
        </p:nvSpPr>
        <p:spPr/>
        <p:txBody>
          <a:bodyPr>
            <a:normAutofit fontScale="92500" lnSpcReduction="20000"/>
          </a:bodyPr>
          <a:lstStyle/>
          <a:p>
            <a:pPr marL="457200" indent="-457200" eaLnBrk="1" hangingPunct="1">
              <a:buFont typeface="+mj-lt"/>
              <a:buAutoNum type="arabicPeriod"/>
              <a:defRPr/>
            </a:pPr>
            <a:r>
              <a:rPr lang="en-US" sz="2000" dirty="0" smtClean="0"/>
              <a:t>Teach content, literacy, and language in an </a:t>
            </a:r>
            <a:r>
              <a:rPr lang="en-US" sz="2000" b="1" dirty="0" smtClean="0"/>
              <a:t>integrated and meaningful </a:t>
            </a:r>
            <a:r>
              <a:rPr lang="en-US" sz="2000" dirty="0" smtClean="0"/>
              <a:t>way.</a:t>
            </a:r>
          </a:p>
          <a:p>
            <a:pPr marL="457200" indent="-457200" eaLnBrk="1" hangingPunct="1">
              <a:buFont typeface="+mj-lt"/>
              <a:buAutoNum type="arabicPeriod"/>
              <a:defRPr/>
            </a:pPr>
            <a:r>
              <a:rPr lang="en-US" sz="2000" b="1" dirty="0" smtClean="0"/>
              <a:t>Scaffold</a:t>
            </a:r>
            <a:r>
              <a:rPr lang="en-US" sz="2000" dirty="0" smtClean="0"/>
              <a:t> language based on student English proficiency to make sure </a:t>
            </a:r>
            <a:r>
              <a:rPr lang="en-US" sz="2000" b="1" dirty="0" smtClean="0"/>
              <a:t>it is comprehensible.</a:t>
            </a:r>
          </a:p>
          <a:p>
            <a:pPr marL="457200" indent="-457200" eaLnBrk="1" hangingPunct="1">
              <a:buFont typeface="+mj-lt"/>
              <a:buAutoNum type="arabicPeriod"/>
              <a:defRPr/>
            </a:pPr>
            <a:r>
              <a:rPr lang="en-US" sz="2000" dirty="0" smtClean="0"/>
              <a:t>Build on what students already know and help them develop </a:t>
            </a:r>
            <a:r>
              <a:rPr lang="en-US" sz="2000" b="1" dirty="0" smtClean="0"/>
              <a:t>background knowledge </a:t>
            </a:r>
            <a:r>
              <a:rPr lang="en-US" sz="2000" dirty="0" smtClean="0"/>
              <a:t>they need.</a:t>
            </a:r>
          </a:p>
          <a:p>
            <a:pPr marL="457200" indent="-457200" eaLnBrk="1" hangingPunct="1">
              <a:buFont typeface="+mj-lt"/>
              <a:buAutoNum type="arabicPeriod"/>
              <a:defRPr/>
            </a:pPr>
            <a:r>
              <a:rPr lang="en-US" sz="2000" dirty="0" smtClean="0"/>
              <a:t>Explicitly teach </a:t>
            </a:r>
            <a:r>
              <a:rPr lang="en-US" sz="2000" b="1" dirty="0" smtClean="0"/>
              <a:t>vocabulary</a:t>
            </a:r>
            <a:r>
              <a:rPr lang="en-US" sz="2000" dirty="0" smtClean="0"/>
              <a:t> and </a:t>
            </a:r>
            <a:r>
              <a:rPr lang="en-US" sz="2000" b="1" dirty="0" smtClean="0"/>
              <a:t>academic language</a:t>
            </a:r>
            <a:r>
              <a:rPr lang="en-US" sz="2000" dirty="0" smtClean="0"/>
              <a:t> (formal language required to be successful in school settings).</a:t>
            </a:r>
          </a:p>
          <a:p>
            <a:pPr marL="457200" indent="-457200" eaLnBrk="1" hangingPunct="1">
              <a:buFont typeface="+mj-lt"/>
              <a:buAutoNum type="arabicPeriod"/>
              <a:defRPr/>
            </a:pPr>
            <a:r>
              <a:rPr lang="en-US" sz="2000" dirty="0" smtClean="0"/>
              <a:t>Provide ample opportunities for carefully designed </a:t>
            </a:r>
            <a:r>
              <a:rPr lang="en-US" sz="2000" b="1" dirty="0" smtClean="0"/>
              <a:t>interaction</a:t>
            </a:r>
            <a:r>
              <a:rPr lang="en-US" sz="2000" dirty="0" smtClean="0"/>
              <a:t> with teacher and peers.</a:t>
            </a:r>
          </a:p>
          <a:p>
            <a:pPr marL="457200" indent="-457200" eaLnBrk="1" hangingPunct="1">
              <a:buFont typeface="+mj-lt"/>
              <a:buAutoNum type="arabicPeriod"/>
              <a:defRPr/>
            </a:pPr>
            <a:r>
              <a:rPr lang="en-US" sz="2000" dirty="0" smtClean="0"/>
              <a:t>Strategically provide </a:t>
            </a:r>
            <a:r>
              <a:rPr lang="en-US" sz="2000" b="1" dirty="0" smtClean="0"/>
              <a:t>native language supports</a:t>
            </a:r>
            <a:r>
              <a:rPr lang="en-US" sz="2000" dirty="0" smtClean="0"/>
              <a:t>.</a:t>
            </a:r>
          </a:p>
          <a:p>
            <a:pPr marL="457200" indent="-457200" eaLnBrk="1" hangingPunct="1">
              <a:buFont typeface="+mj-lt"/>
              <a:buAutoNum type="arabicPeriod"/>
              <a:defRPr/>
            </a:pPr>
            <a:r>
              <a:rPr lang="en-US" sz="2000" dirty="0" smtClean="0"/>
              <a:t>Teach </a:t>
            </a:r>
            <a:r>
              <a:rPr lang="en-US" sz="2000" b="1" dirty="0" smtClean="0"/>
              <a:t>reading comprehension strategies </a:t>
            </a:r>
            <a:r>
              <a:rPr lang="en-US" sz="2000" dirty="0" smtClean="0"/>
              <a:t>explicitly.</a:t>
            </a:r>
          </a:p>
          <a:p>
            <a:pPr marL="457200" indent="-457200" eaLnBrk="1" hangingPunct="1">
              <a:buFont typeface="+mj-lt"/>
              <a:buAutoNum type="arabicPeriod"/>
              <a:defRPr/>
            </a:pPr>
            <a:endParaRPr lang="en-US" dirty="0" smtClean="0">
              <a:solidFill>
                <a:srgbClr val="FF0000"/>
              </a:solidFill>
            </a:endParaRPr>
          </a:p>
          <a:p>
            <a:pPr marL="457200" indent="-457200" eaLnBrk="1" hangingPunct="1">
              <a:buFont typeface="+mj-lt"/>
              <a:buAutoNum type="arabicPeriod"/>
              <a:defRPr/>
            </a:pPr>
            <a:endParaRPr lang="en-US" dirty="0" smtClean="0">
              <a:solidFill>
                <a:srgbClr val="FF0000"/>
              </a:solidFill>
            </a:endParaRPr>
          </a:p>
          <a:p>
            <a:pPr marL="457200" indent="-457200" eaLnBrk="1" hangingPunct="1">
              <a:buFont typeface="+mj-lt"/>
              <a:buAutoNum type="arabicPeriod"/>
              <a:defRPr/>
            </a:pPr>
            <a:endParaRPr lang="en-US" dirty="0" smtClean="0">
              <a:solidFill>
                <a:srgbClr val="FF0000"/>
              </a:solidFill>
            </a:endParaRPr>
          </a:p>
          <a:p>
            <a:pPr marL="457200" indent="-457200" eaLnBrk="1" hangingPunct="1">
              <a:buFont typeface="+mj-lt"/>
              <a:buAutoNum type="arabicPeriod"/>
              <a:defRPr/>
            </a:pPr>
            <a:endParaRPr lang="en-US" dirty="0" smtClean="0">
              <a:solidFill>
                <a:srgbClr val="FF0000"/>
              </a:solidFill>
            </a:endParaRPr>
          </a:p>
          <a:p>
            <a:pPr eaLnBrk="1" hangingPunct="1">
              <a:buFont typeface="Webdings" pitchFamily="18" charset="2"/>
              <a:buNone/>
              <a:defRPr/>
            </a:pPr>
            <a:endParaRPr lang="en-US" dirty="0" smtClean="0"/>
          </a:p>
          <a:p>
            <a:pPr eaLnBrk="1" hangingPunct="1">
              <a:defRPr/>
            </a:pPr>
            <a:endParaRPr lang="en-US" sz="1600" dirty="0" smtClean="0"/>
          </a:p>
          <a:p>
            <a:pPr eaLnBrk="1" hangingPunct="1">
              <a:buFont typeface="Webdings" pitchFamily="18" charset="2"/>
              <a:buNone/>
              <a:defRPr/>
            </a:pPr>
            <a:endParaRPr lang="en-US" dirty="0" smtClean="0"/>
          </a:p>
        </p:txBody>
      </p:sp>
      <p:sp>
        <p:nvSpPr>
          <p:cNvPr id="46084" name="Slide Number Placeholder 3"/>
          <p:cNvSpPr>
            <a:spLocks noGrp="1"/>
          </p:cNvSpPr>
          <p:nvPr>
            <p:ph type="sldNum" sz="quarter" idx="12"/>
          </p:nvPr>
        </p:nvSpPr>
        <p:spPr/>
        <p:txBody>
          <a:bodyPr/>
          <a:lstStyle/>
          <a:p>
            <a:pPr>
              <a:defRPr/>
            </a:pPr>
            <a:fld id="{DC184C2F-A5F1-4B87-B185-6A6B96C76083}" type="slidenum">
              <a:rPr lang="en-US" smtClean="0">
                <a:latin typeface="Arial" pitchFamily="34" charset="0"/>
              </a:rPr>
              <a:pPr>
                <a:defRPr/>
              </a:pPr>
              <a:t>49</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of your future classroom and </a:t>
            </a:r>
            <a:r>
              <a:rPr lang="en-US" i="1" dirty="0" smtClean="0"/>
              <a:t>daydream a little…</a:t>
            </a:r>
            <a:endParaRPr lang="en-US" dirty="0"/>
          </a:p>
        </p:txBody>
      </p:sp>
      <p:sp>
        <p:nvSpPr>
          <p:cNvPr id="3" name="Slide Number Placeholder 2"/>
          <p:cNvSpPr>
            <a:spLocks noGrp="1"/>
          </p:cNvSpPr>
          <p:nvPr>
            <p:ph type="sldNum" sz="quarter" idx="12"/>
          </p:nvPr>
        </p:nvSpPr>
        <p:spPr/>
        <p:txBody>
          <a:bodyPr/>
          <a:lstStyle/>
          <a:p>
            <a:fld id="{6AE2619E-C277-4789-9A7D-2E185D3F95AA}" type="slidenum">
              <a:rPr lang="en-US" smtClean="0"/>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857375"/>
            <a:ext cx="5715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873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chor="ctr">
            <a:normAutofit fontScale="90000"/>
          </a:bodyPr>
          <a:lstStyle/>
          <a:p>
            <a:pPr eaLnBrk="1" hangingPunct="1"/>
            <a:r>
              <a:rPr lang="en-US" altLang="en-US" smtClean="0"/>
              <a:t>Promising Instructional Practices for ELLs</a:t>
            </a:r>
          </a:p>
        </p:txBody>
      </p:sp>
      <p:sp>
        <p:nvSpPr>
          <p:cNvPr id="18435" name="Content Placeholder 2"/>
          <p:cNvSpPr>
            <a:spLocks noGrp="1"/>
          </p:cNvSpPr>
          <p:nvPr>
            <p:ph idx="1"/>
          </p:nvPr>
        </p:nvSpPr>
        <p:spPr/>
        <p:txBody>
          <a:bodyPr>
            <a:normAutofit fontScale="92500" lnSpcReduction="10000"/>
          </a:bodyPr>
          <a:lstStyle/>
          <a:p>
            <a:pPr marL="457200" indent="-457200" eaLnBrk="1" hangingPunct="1">
              <a:buFont typeface="+mj-lt"/>
              <a:buAutoNum type="arabicPeriod"/>
              <a:defRPr/>
            </a:pPr>
            <a:r>
              <a:rPr lang="en-US" dirty="0" smtClean="0">
                <a:solidFill>
                  <a:srgbClr val="FF0000"/>
                </a:solidFill>
              </a:rPr>
              <a:t>Teach content, literacy, and language in an </a:t>
            </a:r>
            <a:r>
              <a:rPr lang="en-US" b="1" dirty="0" smtClean="0">
                <a:solidFill>
                  <a:srgbClr val="FF0000"/>
                </a:solidFill>
              </a:rPr>
              <a:t>integrated and meaningful </a:t>
            </a:r>
            <a:r>
              <a:rPr lang="en-US" dirty="0" smtClean="0">
                <a:solidFill>
                  <a:srgbClr val="FF0000"/>
                </a:solidFill>
              </a:rPr>
              <a:t>way:</a:t>
            </a:r>
          </a:p>
          <a:p>
            <a:pPr lvl="1" eaLnBrk="1" hangingPunct="1">
              <a:defRPr/>
            </a:pPr>
            <a:r>
              <a:rPr lang="en-US" sz="2300" dirty="0" smtClean="0"/>
              <a:t>Teach language through </a:t>
            </a:r>
            <a:r>
              <a:rPr lang="en-US" sz="2300" b="1" dirty="0" smtClean="0"/>
              <a:t>meaningful</a:t>
            </a:r>
            <a:r>
              <a:rPr lang="en-US" sz="2300" dirty="0" smtClean="0"/>
              <a:t> content and themes, targeting both </a:t>
            </a:r>
            <a:r>
              <a:rPr lang="en-US" sz="2300" b="1" dirty="0" smtClean="0"/>
              <a:t>content and language objectives</a:t>
            </a:r>
            <a:r>
              <a:rPr lang="en-US" sz="2300" dirty="0" smtClean="0"/>
              <a:t> in every lesson.</a:t>
            </a:r>
          </a:p>
          <a:p>
            <a:pPr lvl="1" eaLnBrk="1" hangingPunct="1">
              <a:defRPr/>
            </a:pPr>
            <a:r>
              <a:rPr lang="en-US" sz="2300" dirty="0" smtClean="0"/>
              <a:t>Integrate all </a:t>
            </a:r>
            <a:r>
              <a:rPr lang="en-US" sz="2300" b="1" dirty="0" smtClean="0"/>
              <a:t>four language skills </a:t>
            </a:r>
            <a:r>
              <a:rPr lang="en-US" sz="2300" dirty="0" smtClean="0"/>
              <a:t>(reading, writing, listening, and speaking) in every lesson. </a:t>
            </a:r>
          </a:p>
          <a:p>
            <a:pPr lvl="1" eaLnBrk="1" hangingPunct="1">
              <a:defRPr/>
            </a:pPr>
            <a:r>
              <a:rPr lang="en-US" sz="2300" dirty="0" smtClean="0"/>
              <a:t>Develop English </a:t>
            </a:r>
            <a:r>
              <a:rPr lang="en-US" sz="2300" b="1" dirty="0" smtClean="0"/>
              <a:t>oral language proficiency </a:t>
            </a:r>
            <a:r>
              <a:rPr lang="en-US" sz="2300" dirty="0" smtClean="0"/>
              <a:t>in the context of literacy instruction.</a:t>
            </a:r>
          </a:p>
          <a:p>
            <a:pPr lvl="1" eaLnBrk="1" hangingPunct="1">
              <a:defRPr/>
            </a:pPr>
            <a:r>
              <a:rPr lang="en-US" sz="2300" dirty="0" smtClean="0"/>
              <a:t>Include frequent opportunities to </a:t>
            </a:r>
            <a:r>
              <a:rPr lang="en-US" sz="2300" b="1" dirty="0" smtClean="0"/>
              <a:t>practice reading </a:t>
            </a:r>
            <a:r>
              <a:rPr lang="en-US" sz="2300" dirty="0" smtClean="0"/>
              <a:t>with a variety of rich materials, in meaningful contexts. </a:t>
            </a:r>
          </a:p>
          <a:p>
            <a:pPr lvl="1" eaLnBrk="1" hangingPunct="1">
              <a:defRPr/>
            </a:pPr>
            <a:endParaRPr lang="en-US" dirty="0" smtClean="0"/>
          </a:p>
          <a:p>
            <a:pPr eaLnBrk="1" hangingPunct="1">
              <a:defRPr/>
            </a:pPr>
            <a:endParaRPr lang="en-US" sz="1600" dirty="0" smtClean="0"/>
          </a:p>
          <a:p>
            <a:pPr eaLnBrk="1" hangingPunct="1">
              <a:buFont typeface="Webdings" pitchFamily="18" charset="2"/>
              <a:buNone/>
              <a:defRPr/>
            </a:pPr>
            <a:endParaRPr lang="en-US" dirty="0" smtClean="0"/>
          </a:p>
        </p:txBody>
      </p:sp>
      <p:sp>
        <p:nvSpPr>
          <p:cNvPr id="46084" name="Slide Number Placeholder 3"/>
          <p:cNvSpPr>
            <a:spLocks noGrp="1"/>
          </p:cNvSpPr>
          <p:nvPr>
            <p:ph type="sldNum" sz="quarter" idx="12"/>
          </p:nvPr>
        </p:nvSpPr>
        <p:spPr/>
        <p:txBody>
          <a:bodyPr/>
          <a:lstStyle/>
          <a:p>
            <a:pPr>
              <a:defRPr/>
            </a:pPr>
            <a:fld id="{C6A0FDEA-E3D2-4138-A200-0C87A6626E3B}" type="slidenum">
              <a:rPr lang="en-US" smtClean="0">
                <a:latin typeface="Arial" pitchFamily="34" charset="0"/>
              </a:rPr>
              <a:pPr>
                <a:defRPr/>
              </a:pPr>
              <a:t>50</a:t>
            </a:fld>
            <a:endParaRPr lang="en-US" smtClean="0">
              <a:latin typeface="Arial" pitchFamily="34" charset="0"/>
            </a:endParaRPr>
          </a:p>
        </p:txBody>
      </p:sp>
      <p:sp>
        <p:nvSpPr>
          <p:cNvPr id="18437" name="Rectangle 4"/>
          <p:cNvSpPr>
            <a:spLocks noChangeArrowheads="1"/>
          </p:cNvSpPr>
          <p:nvPr/>
        </p:nvSpPr>
        <p:spPr bwMode="auto">
          <a:xfrm>
            <a:off x="838200" y="5791200"/>
            <a:ext cx="8305800" cy="830263"/>
          </a:xfrm>
          <a:prstGeom prst="rect">
            <a:avLst/>
          </a:prstGeom>
          <a:noFill/>
          <a:ln w="9525">
            <a:noFill/>
            <a:miter lim="800000"/>
            <a:headEnd/>
            <a:tailEnd/>
          </a:ln>
        </p:spPr>
        <p:txBody>
          <a:bodyPr>
            <a:spAutoFit/>
          </a:bodyPr>
          <a:lstStyle/>
          <a:p>
            <a:pPr>
              <a:defRPr/>
            </a:pPr>
            <a:r>
              <a:rPr lang="en-US" sz="1600" dirty="0">
                <a:solidFill>
                  <a:schemeClr val="bg1">
                    <a:lumMod val="50000"/>
                  </a:schemeClr>
                </a:solidFill>
              </a:rPr>
              <a:t>Sources: August &amp; Shanahan (2008); Cloud, Genesee &amp; </a:t>
            </a:r>
            <a:r>
              <a:rPr lang="en-US" sz="1600" dirty="0" err="1">
                <a:solidFill>
                  <a:schemeClr val="bg1">
                    <a:lumMod val="50000"/>
                  </a:schemeClr>
                </a:solidFill>
              </a:rPr>
              <a:t>Hamayan</a:t>
            </a:r>
            <a:r>
              <a:rPr lang="en-US" sz="1600" dirty="0">
                <a:solidFill>
                  <a:schemeClr val="bg1">
                    <a:lumMod val="50000"/>
                  </a:schemeClr>
                </a:solidFill>
              </a:rPr>
              <a:t> (2009); Echeverria, Vogt, &amp; Short (2007); Goldenberg (2008); Klinger (2006); IES (2007); Short &amp; Fitzsimmons (2007)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normAutofit fontScale="90000"/>
          </a:bodyPr>
          <a:lstStyle/>
          <a:p>
            <a:r>
              <a:rPr lang="en-US" altLang="en-US" smtClean="0"/>
              <a:t>Promising Instructional Practices for ELLs</a:t>
            </a:r>
          </a:p>
        </p:txBody>
      </p:sp>
      <p:sp>
        <p:nvSpPr>
          <p:cNvPr id="11" name="Content Placeholder 3"/>
          <p:cNvSpPr>
            <a:spLocks noGrp="1"/>
          </p:cNvSpPr>
          <p:nvPr>
            <p:ph idx="1"/>
          </p:nvPr>
        </p:nvSpPr>
        <p:spPr/>
        <p:txBody>
          <a:bodyPr>
            <a:normAutofit fontScale="92500" lnSpcReduction="20000"/>
          </a:bodyPr>
          <a:lstStyle/>
          <a:p>
            <a:pPr marL="457200" indent="-457200" eaLnBrk="1" hangingPunct="1">
              <a:buFont typeface="+mj-lt"/>
              <a:buAutoNum type="arabicPeriod" startAt="2"/>
              <a:defRPr/>
            </a:pPr>
            <a:r>
              <a:rPr lang="en-US" b="1" dirty="0" smtClean="0">
                <a:solidFill>
                  <a:srgbClr val="FF0000"/>
                </a:solidFill>
              </a:rPr>
              <a:t>Scaffold</a:t>
            </a:r>
            <a:r>
              <a:rPr lang="en-US" dirty="0" smtClean="0">
                <a:solidFill>
                  <a:srgbClr val="FF0000"/>
                </a:solidFill>
              </a:rPr>
              <a:t> language based on students’ English proficiency to make sure </a:t>
            </a:r>
            <a:r>
              <a:rPr lang="en-US" b="1" dirty="0" smtClean="0">
                <a:solidFill>
                  <a:srgbClr val="FF0000"/>
                </a:solidFill>
              </a:rPr>
              <a:t>it is comprehensible</a:t>
            </a:r>
            <a:r>
              <a:rPr lang="en-US" dirty="0" smtClean="0">
                <a:solidFill>
                  <a:srgbClr val="FF0000"/>
                </a:solidFill>
              </a:rPr>
              <a:t> using:</a:t>
            </a:r>
          </a:p>
          <a:p>
            <a:pPr lvl="1" eaLnBrk="1" hangingPunct="1">
              <a:defRPr/>
            </a:pPr>
            <a:r>
              <a:rPr lang="en-US" dirty="0" smtClean="0"/>
              <a:t> </a:t>
            </a:r>
            <a:r>
              <a:rPr lang="en-US" sz="2300" dirty="0" smtClean="0"/>
              <a:t>visuals and </a:t>
            </a:r>
            <a:r>
              <a:rPr lang="en-US" sz="2300" i="1" dirty="0" err="1" smtClean="0"/>
              <a:t>realia</a:t>
            </a:r>
            <a:r>
              <a:rPr lang="en-US" sz="2300" dirty="0" smtClean="0"/>
              <a:t> (objects from real life)</a:t>
            </a:r>
          </a:p>
          <a:p>
            <a:pPr lvl="1" eaLnBrk="1" hangingPunct="1">
              <a:defRPr/>
            </a:pPr>
            <a:r>
              <a:rPr lang="en-US" sz="2300" dirty="0" smtClean="0"/>
              <a:t> hands-on materials </a:t>
            </a:r>
          </a:p>
          <a:p>
            <a:pPr lvl="1" eaLnBrk="1" hangingPunct="1">
              <a:defRPr/>
            </a:pPr>
            <a:r>
              <a:rPr lang="en-US" sz="2300" dirty="0" smtClean="0"/>
              <a:t> graphic organizers</a:t>
            </a:r>
          </a:p>
          <a:p>
            <a:pPr lvl="1" eaLnBrk="1" hangingPunct="1">
              <a:defRPr/>
            </a:pPr>
            <a:r>
              <a:rPr lang="en-US" sz="2300" dirty="0" smtClean="0"/>
              <a:t> gestures</a:t>
            </a:r>
          </a:p>
          <a:p>
            <a:pPr lvl="1" eaLnBrk="1" hangingPunct="1">
              <a:defRPr/>
            </a:pPr>
            <a:r>
              <a:rPr lang="en-US" sz="2300" dirty="0" smtClean="0"/>
              <a:t> modified speech </a:t>
            </a:r>
          </a:p>
          <a:p>
            <a:pPr lvl="1" eaLnBrk="1" hangingPunct="1">
              <a:defRPr/>
            </a:pPr>
            <a:r>
              <a:rPr lang="en-US" sz="2300" dirty="0" smtClean="0"/>
              <a:t> adapted text (i.e., simple sentence structure, elaboration)</a:t>
            </a:r>
          </a:p>
          <a:p>
            <a:pPr lvl="1" eaLnBrk="1" hangingPunct="1">
              <a:defRPr/>
            </a:pPr>
            <a:r>
              <a:rPr lang="en-US" sz="2300" dirty="0" smtClean="0"/>
              <a:t> leveled readers</a:t>
            </a:r>
          </a:p>
          <a:p>
            <a:pPr lvl="1" eaLnBrk="1" hangingPunct="1">
              <a:defRPr/>
            </a:pPr>
            <a:r>
              <a:rPr lang="en-US" sz="2300" dirty="0" smtClean="0"/>
              <a:t> repetition / rereading </a:t>
            </a:r>
          </a:p>
          <a:p>
            <a:pPr lvl="1" eaLnBrk="1" hangingPunct="1">
              <a:defRPr/>
            </a:pPr>
            <a:r>
              <a:rPr lang="en-US" sz="2300" dirty="0" smtClean="0"/>
              <a:t> narrow reading (reading several texts about the same topic)</a:t>
            </a:r>
          </a:p>
          <a:p>
            <a:pPr>
              <a:defRPr/>
            </a:pPr>
            <a:endParaRPr lang="en-US" dirty="0" smtClean="0"/>
          </a:p>
        </p:txBody>
      </p:sp>
      <p:sp>
        <p:nvSpPr>
          <p:cNvPr id="2" name="Slide Number Placeholder 1"/>
          <p:cNvSpPr>
            <a:spLocks noGrp="1"/>
          </p:cNvSpPr>
          <p:nvPr>
            <p:ph type="sldNum" sz="quarter" idx="12"/>
          </p:nvPr>
        </p:nvSpPr>
        <p:spPr/>
        <p:txBody>
          <a:bodyPr/>
          <a:lstStyle/>
          <a:p>
            <a:pPr>
              <a:defRPr/>
            </a:pPr>
            <a:fld id="{E311A603-944C-4040-9E2A-54F27E802A3E}" type="slidenum">
              <a:rPr lang="en-US" smtClean="0"/>
              <a:pPr>
                <a:defRPr/>
              </a:pPr>
              <a:t>51</a:t>
            </a:fld>
            <a:endParaRPr lang="en-US"/>
          </a:p>
        </p:txBody>
      </p:sp>
      <p:sp>
        <p:nvSpPr>
          <p:cNvPr id="12" name="Rectangle 4"/>
          <p:cNvSpPr>
            <a:spLocks noChangeArrowheads="1"/>
          </p:cNvSpPr>
          <p:nvPr/>
        </p:nvSpPr>
        <p:spPr bwMode="auto">
          <a:xfrm>
            <a:off x="838200" y="5791200"/>
            <a:ext cx="8305800" cy="830263"/>
          </a:xfrm>
          <a:prstGeom prst="rect">
            <a:avLst/>
          </a:prstGeom>
          <a:noFill/>
          <a:ln w="9525">
            <a:noFill/>
            <a:miter lim="800000"/>
            <a:headEnd/>
            <a:tailEnd/>
          </a:ln>
        </p:spPr>
        <p:txBody>
          <a:bodyPr>
            <a:spAutoFit/>
          </a:bodyPr>
          <a:lstStyle/>
          <a:p>
            <a:pPr>
              <a:defRPr/>
            </a:pPr>
            <a:r>
              <a:rPr lang="en-US" sz="1600" dirty="0">
                <a:solidFill>
                  <a:schemeClr val="bg1">
                    <a:lumMod val="50000"/>
                  </a:schemeClr>
                </a:solidFill>
              </a:rPr>
              <a:t>Sources: August &amp; Shanahan (2008); Cloud, Genesee &amp; </a:t>
            </a:r>
            <a:r>
              <a:rPr lang="en-US" sz="1600" dirty="0" err="1">
                <a:solidFill>
                  <a:schemeClr val="bg1">
                    <a:lumMod val="50000"/>
                  </a:schemeClr>
                </a:solidFill>
              </a:rPr>
              <a:t>Hamayan</a:t>
            </a:r>
            <a:r>
              <a:rPr lang="en-US" sz="1600" dirty="0">
                <a:solidFill>
                  <a:schemeClr val="bg1">
                    <a:lumMod val="50000"/>
                  </a:schemeClr>
                </a:solidFill>
              </a:rPr>
              <a:t> (2009); Echeverria, Vogt, &amp; Short (2007); Goldenberg (2008); Klinger (2006); IES (2007); Short &amp; Fitzsimmons (2007)</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a:t>
            </a:r>
            <a:r>
              <a:rPr lang="en-US" i="1" dirty="0" smtClean="0"/>
              <a:t>Instructional Strategies to Accelerate ELL Learning</a:t>
            </a:r>
            <a:endParaRPr lang="en-US" dirty="0"/>
          </a:p>
        </p:txBody>
      </p:sp>
      <p:sp>
        <p:nvSpPr>
          <p:cNvPr id="3" name="Content Placeholder 2"/>
          <p:cNvSpPr>
            <a:spLocks noGrp="1"/>
          </p:cNvSpPr>
          <p:nvPr>
            <p:ph idx="1"/>
          </p:nvPr>
        </p:nvSpPr>
        <p:spPr/>
        <p:txBody>
          <a:bodyPr/>
          <a:lstStyle/>
          <a:p>
            <a:r>
              <a:rPr lang="en-US" dirty="0" smtClean="0"/>
              <a:t>Scaffolding</a:t>
            </a:r>
          </a:p>
          <a:p>
            <a:pPr lvl="1"/>
            <a:r>
              <a:rPr lang="en-US" dirty="0" smtClean="0"/>
              <a:t>Why is it important to use scaffolding with ELLs?</a:t>
            </a:r>
          </a:p>
          <a:p>
            <a:pPr lvl="1"/>
            <a:r>
              <a:rPr lang="en-US" dirty="0" smtClean="0"/>
              <a:t>What scaffolding strategies will you use in your classroom with ELLs?</a:t>
            </a:r>
          </a:p>
          <a:p>
            <a:pPr lvl="1"/>
            <a:r>
              <a:rPr lang="en-US" dirty="0" smtClean="0"/>
              <a:t>What signals will help you determine when less scaffolding is needed for ELLs?</a:t>
            </a:r>
          </a:p>
          <a:p>
            <a:pPr lvl="1"/>
            <a:r>
              <a:rPr lang="en-US" dirty="0" smtClean="0"/>
              <a:t>What student outcomes do you expect to reach as a result of using scaffolding strategies? Give examples.</a:t>
            </a:r>
          </a:p>
          <a:p>
            <a:pPr lvl="1"/>
            <a:r>
              <a:rPr lang="en-US" dirty="0" smtClean="0"/>
              <a:t>Which new scaffolding strategies will you incorporate in your teaching as a result of viewing this video?</a:t>
            </a:r>
            <a:endParaRPr lang="en-US" dirty="0"/>
          </a:p>
        </p:txBody>
      </p:sp>
      <p:sp>
        <p:nvSpPr>
          <p:cNvPr id="4" name="Slide Number Placeholder 3"/>
          <p:cNvSpPr>
            <a:spLocks noGrp="1"/>
          </p:cNvSpPr>
          <p:nvPr>
            <p:ph type="sldNum" sz="quarter" idx="12"/>
          </p:nvPr>
        </p:nvSpPr>
        <p:spPr/>
        <p:txBody>
          <a:bodyPr/>
          <a:lstStyle/>
          <a:p>
            <a:fld id="{6AE2619E-C277-4789-9A7D-2E185D3F95AA}" type="slidenum">
              <a:rPr lang="en-US" smtClean="0"/>
              <a:t>52</a:t>
            </a:fld>
            <a:endParaRPr lang="en-US"/>
          </a:p>
        </p:txBody>
      </p:sp>
    </p:spTree>
    <p:extLst>
      <p:ext uri="{BB962C8B-B14F-4D97-AF65-F5344CB8AC3E}">
        <p14:creationId xmlns:p14="http://schemas.microsoft.com/office/powerpoint/2010/main" val="1005851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smtClean="0"/>
              <a:t>Promising Instructional Practices for ELLs</a:t>
            </a:r>
          </a:p>
        </p:txBody>
      </p:sp>
      <p:sp>
        <p:nvSpPr>
          <p:cNvPr id="24579" name="Rectangle 3"/>
          <p:cNvSpPr>
            <a:spLocks noGrp="1" noChangeArrowheads="1"/>
          </p:cNvSpPr>
          <p:nvPr>
            <p:ph idx="1"/>
          </p:nvPr>
        </p:nvSpPr>
        <p:spPr/>
        <p:txBody>
          <a:bodyPr>
            <a:normAutofit fontScale="92500" lnSpcReduction="20000"/>
          </a:bodyPr>
          <a:lstStyle/>
          <a:p>
            <a:pPr marL="514350" indent="-514350" eaLnBrk="1" hangingPunct="1">
              <a:buFont typeface="+mj-lt"/>
              <a:buAutoNum type="arabicPeriod" startAt="3"/>
              <a:defRPr/>
            </a:pPr>
            <a:r>
              <a:rPr lang="en-US" sz="2800" dirty="0" smtClean="0">
                <a:solidFill>
                  <a:srgbClr val="FF0000"/>
                </a:solidFill>
              </a:rPr>
              <a:t>Build on what students already know and help them develop background knowledge they need.</a:t>
            </a:r>
            <a:endParaRPr lang="en-US" dirty="0" smtClean="0">
              <a:solidFill>
                <a:srgbClr val="FF0000"/>
              </a:solidFill>
            </a:endParaRPr>
          </a:p>
          <a:p>
            <a:pPr lvl="1" eaLnBrk="1" hangingPunct="1">
              <a:defRPr/>
            </a:pPr>
            <a:r>
              <a:rPr lang="en-US" sz="2400" b="1" dirty="0" smtClean="0"/>
              <a:t>Activate and build</a:t>
            </a:r>
            <a:r>
              <a:rPr lang="en-US" sz="2400" dirty="0" smtClean="0"/>
              <a:t> </a:t>
            </a:r>
            <a:r>
              <a:rPr lang="en-US" sz="2400" b="1" dirty="0" smtClean="0"/>
              <a:t>on</a:t>
            </a:r>
            <a:r>
              <a:rPr lang="en-US" sz="2400" dirty="0" smtClean="0"/>
              <a:t> students’ </a:t>
            </a:r>
            <a:r>
              <a:rPr lang="en-US" sz="2400" b="1" dirty="0" smtClean="0"/>
              <a:t>background knowledge.</a:t>
            </a:r>
            <a:endParaRPr lang="en-US" sz="2400" dirty="0" smtClean="0"/>
          </a:p>
          <a:p>
            <a:pPr lvl="1" eaLnBrk="1" hangingPunct="1">
              <a:defRPr/>
            </a:pPr>
            <a:r>
              <a:rPr lang="en-US" sz="2400" dirty="0" smtClean="0"/>
              <a:t>Validate and build on </a:t>
            </a:r>
            <a:r>
              <a:rPr lang="en-US" sz="2400" b="1" dirty="0" smtClean="0"/>
              <a:t>home and community language, literacy, and culture. </a:t>
            </a:r>
            <a:endParaRPr lang="en-US" sz="2400" b="1" dirty="0" smtClean="0">
              <a:solidFill>
                <a:srgbClr val="FF0000"/>
              </a:solidFill>
            </a:endParaRPr>
          </a:p>
          <a:p>
            <a:pPr lvl="1" eaLnBrk="1" hangingPunct="1">
              <a:defRPr/>
            </a:pPr>
            <a:r>
              <a:rPr lang="en-US" sz="2400" dirty="0" smtClean="0"/>
              <a:t>Use texts with</a:t>
            </a:r>
            <a:r>
              <a:rPr lang="en-US" sz="2400" b="1" dirty="0" smtClean="0"/>
              <a:t> familiar </a:t>
            </a:r>
            <a:r>
              <a:rPr lang="en-US" sz="2400" dirty="0" smtClean="0"/>
              <a:t>content and topics before moving on to unfamiliar ones.</a:t>
            </a:r>
          </a:p>
          <a:p>
            <a:pPr lvl="1" eaLnBrk="1" hangingPunct="1">
              <a:defRPr/>
            </a:pPr>
            <a:r>
              <a:rPr lang="en-US" sz="2400" dirty="0" smtClean="0"/>
              <a:t>Help students develop needed </a:t>
            </a:r>
            <a:r>
              <a:rPr lang="en-US" sz="2400" b="1" dirty="0" smtClean="0"/>
              <a:t>background knowledge </a:t>
            </a:r>
            <a:r>
              <a:rPr lang="en-US" sz="2400" dirty="0" smtClean="0"/>
              <a:t>on unfamiliar topics and cultures.</a:t>
            </a:r>
          </a:p>
          <a:p>
            <a:pPr eaLnBrk="1" hangingPunct="1">
              <a:buFont typeface="Webdings" pitchFamily="18" charset="2"/>
              <a:buNone/>
              <a:defRPr/>
            </a:pPr>
            <a:r>
              <a:rPr lang="en-US" dirty="0" smtClean="0"/>
              <a:t> </a:t>
            </a:r>
          </a:p>
          <a:p>
            <a:pPr>
              <a:defRPr/>
            </a:pPr>
            <a:endParaRPr lang="en-US" dirty="0" smtClean="0"/>
          </a:p>
        </p:txBody>
      </p:sp>
      <p:sp>
        <p:nvSpPr>
          <p:cNvPr id="47108" name="Slide Number Placeholder 3"/>
          <p:cNvSpPr>
            <a:spLocks noGrp="1"/>
          </p:cNvSpPr>
          <p:nvPr>
            <p:ph type="sldNum" sz="quarter" idx="12"/>
          </p:nvPr>
        </p:nvSpPr>
        <p:spPr/>
        <p:txBody>
          <a:bodyPr/>
          <a:lstStyle/>
          <a:p>
            <a:pPr>
              <a:defRPr/>
            </a:pPr>
            <a:fld id="{4893FA00-D625-495A-8EB4-44BFB5ECAAB8}" type="slidenum">
              <a:rPr lang="en-US" smtClean="0">
                <a:latin typeface="Arial" pitchFamily="34" charset="0"/>
              </a:rPr>
              <a:pPr>
                <a:defRPr/>
              </a:pPr>
              <a:t>53</a:t>
            </a:fld>
            <a:endParaRPr lang="en-US" smtClean="0">
              <a:latin typeface="Arial" pitchFamily="34" charset="0"/>
            </a:endParaRPr>
          </a:p>
        </p:txBody>
      </p:sp>
      <p:sp>
        <p:nvSpPr>
          <p:cNvPr id="5" name="Rectangle 4"/>
          <p:cNvSpPr>
            <a:spLocks noChangeArrowheads="1"/>
          </p:cNvSpPr>
          <p:nvPr/>
        </p:nvSpPr>
        <p:spPr bwMode="auto">
          <a:xfrm>
            <a:off x="838200" y="5791200"/>
            <a:ext cx="8305800" cy="830263"/>
          </a:xfrm>
          <a:prstGeom prst="rect">
            <a:avLst/>
          </a:prstGeom>
          <a:noFill/>
          <a:ln w="9525">
            <a:noFill/>
            <a:miter lim="800000"/>
            <a:headEnd/>
            <a:tailEnd/>
          </a:ln>
        </p:spPr>
        <p:txBody>
          <a:bodyPr>
            <a:spAutoFit/>
          </a:bodyPr>
          <a:lstStyle/>
          <a:p>
            <a:pPr>
              <a:defRPr/>
            </a:pPr>
            <a:r>
              <a:rPr lang="en-US" sz="1600" dirty="0">
                <a:solidFill>
                  <a:schemeClr val="bg1">
                    <a:lumMod val="50000"/>
                  </a:schemeClr>
                </a:solidFill>
              </a:rPr>
              <a:t>Sources: August &amp; Shanahan (2008); Cloud, Genesee &amp; </a:t>
            </a:r>
            <a:r>
              <a:rPr lang="en-US" sz="1600" dirty="0" err="1">
                <a:solidFill>
                  <a:schemeClr val="bg1">
                    <a:lumMod val="50000"/>
                  </a:schemeClr>
                </a:solidFill>
              </a:rPr>
              <a:t>Hamayan</a:t>
            </a:r>
            <a:r>
              <a:rPr lang="en-US" sz="1600" dirty="0">
                <a:solidFill>
                  <a:schemeClr val="bg1">
                    <a:lumMod val="50000"/>
                  </a:schemeClr>
                </a:solidFill>
              </a:rPr>
              <a:t> (2009); Echeverria, Vogt, &amp; Short (2007); Goldenberg (2008); Klinger (2006); IES (2007); Short &amp; Fitzsimmons (2007)</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ltLang="en-US" smtClean="0"/>
              <a:t>Why Build Background?</a:t>
            </a:r>
          </a:p>
        </p:txBody>
      </p:sp>
      <p:sp>
        <p:nvSpPr>
          <p:cNvPr id="27651" name="Content Placeholder 7"/>
          <p:cNvSpPr>
            <a:spLocks noGrp="1"/>
          </p:cNvSpPr>
          <p:nvPr>
            <p:ph idx="1"/>
          </p:nvPr>
        </p:nvSpPr>
        <p:spPr/>
        <p:txBody>
          <a:bodyPr/>
          <a:lstStyle/>
          <a:p>
            <a:r>
              <a:rPr lang="en-US" altLang="en-US" smtClean="0"/>
              <a:t>A learner’s “schema” – knowledge of the world – provides a basis for understanding, learning, and remembering facts and ideas found in texts. </a:t>
            </a:r>
          </a:p>
          <a:p>
            <a:r>
              <a:rPr lang="en-US" altLang="en-US" smtClean="0"/>
              <a:t>Students from culturally diverse backgrounds may struggle to comprehend texts and concepts due to a mismatch in schemata. </a:t>
            </a:r>
          </a:p>
          <a:p>
            <a:r>
              <a:rPr lang="en-US" altLang="en-US" smtClean="0"/>
              <a:t>Most reading material, such as content area texts, relies on an assumption of common prior knowledge and experience.</a:t>
            </a:r>
          </a:p>
        </p:txBody>
      </p:sp>
      <p:sp>
        <p:nvSpPr>
          <p:cNvPr id="2" name="Slide Number Placeholder 1"/>
          <p:cNvSpPr>
            <a:spLocks noGrp="1"/>
          </p:cNvSpPr>
          <p:nvPr>
            <p:ph type="sldNum" sz="quarter" idx="12"/>
          </p:nvPr>
        </p:nvSpPr>
        <p:spPr/>
        <p:txBody>
          <a:bodyPr/>
          <a:lstStyle/>
          <a:p>
            <a:fld id="{6AE2619E-C277-4789-9A7D-2E185D3F95AA}" type="slidenum">
              <a:rPr lang="en-US" smtClean="0"/>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smtClean="0"/>
              <a:t>A Bridge to Background Knowledge</a:t>
            </a:r>
          </a:p>
        </p:txBody>
      </p:sp>
      <p:sp>
        <p:nvSpPr>
          <p:cNvPr id="4" name="Slide Number Placeholder 3"/>
          <p:cNvSpPr>
            <a:spLocks noGrp="1"/>
          </p:cNvSpPr>
          <p:nvPr>
            <p:ph type="sldNum" sz="quarter" idx="10"/>
          </p:nvPr>
        </p:nvSpPr>
        <p:spPr/>
        <p:txBody>
          <a:bodyPr/>
          <a:lstStyle/>
          <a:p>
            <a:pPr>
              <a:defRPr/>
            </a:pPr>
            <a:fld id="{D5170CA2-755C-430A-8F81-06B644B69500}" type="slidenum">
              <a:rPr lang="en-US" smtClean="0"/>
              <a:pPr>
                <a:defRPr/>
              </a:pPr>
              <a:t>55</a:t>
            </a:fld>
            <a:endParaRPr lang="en-US"/>
          </a:p>
        </p:txBody>
      </p:sp>
      <p:pic>
        <p:nvPicPr>
          <p:cNvPr id="28676" name="Picture 2" descr="C:\Users\sgutierrez\AppData\Local\Microsoft\Windows\Temporary Internet Files\Content.IE5\5A8C7I94\MC9002026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447800"/>
            <a:ext cx="2690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C:\Users\sgutierrez\AppData\Local\Microsoft\Windows\Temporary Internet Files\Content.IE5\5A8C7I94\MC9002026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886200"/>
            <a:ext cx="6019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6"/>
          <p:cNvSpPr txBox="1">
            <a:spLocks noChangeArrowheads="1"/>
          </p:cNvSpPr>
          <p:nvPr/>
        </p:nvSpPr>
        <p:spPr bwMode="auto">
          <a:xfrm>
            <a:off x="1066800" y="1295400"/>
            <a:ext cx="1981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800" b="1">
                <a:solidFill>
                  <a:srgbClr val="FF0000"/>
                </a:solidFill>
              </a:rPr>
              <a:t>Native English speakers’ </a:t>
            </a:r>
            <a:r>
              <a:rPr lang="en-US" altLang="en-US" sz="1800"/>
              <a:t>home culture, home language, prior learning, prior experiences, interests, etc.</a:t>
            </a:r>
          </a:p>
        </p:txBody>
      </p:sp>
      <p:sp>
        <p:nvSpPr>
          <p:cNvPr id="28679" name="TextBox 7"/>
          <p:cNvSpPr txBox="1">
            <a:spLocks noChangeArrowheads="1"/>
          </p:cNvSpPr>
          <p:nvPr/>
        </p:nvSpPr>
        <p:spPr bwMode="auto">
          <a:xfrm>
            <a:off x="6019800" y="1295400"/>
            <a:ext cx="1828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800" b="1">
                <a:solidFill>
                  <a:srgbClr val="FF0000"/>
                </a:solidFill>
              </a:rPr>
              <a:t>Schools’ </a:t>
            </a:r>
            <a:r>
              <a:rPr lang="en-US" altLang="en-US" sz="1800"/>
              <a:t>cultural expectations, academic, literacy, and language demands </a:t>
            </a:r>
          </a:p>
        </p:txBody>
      </p:sp>
      <p:sp>
        <p:nvSpPr>
          <p:cNvPr id="28680" name="TextBox 8"/>
          <p:cNvSpPr txBox="1">
            <a:spLocks noChangeArrowheads="1"/>
          </p:cNvSpPr>
          <p:nvPr/>
        </p:nvSpPr>
        <p:spPr bwMode="auto">
          <a:xfrm>
            <a:off x="7543800" y="3581400"/>
            <a:ext cx="1600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800" b="1">
                <a:solidFill>
                  <a:srgbClr val="FF0000"/>
                </a:solidFill>
              </a:rPr>
              <a:t>Schools’ </a:t>
            </a:r>
            <a:r>
              <a:rPr lang="en-US" altLang="en-US" sz="1800"/>
              <a:t>cultural expectations, academic, literacy and language demands </a:t>
            </a:r>
          </a:p>
        </p:txBody>
      </p:sp>
      <p:sp>
        <p:nvSpPr>
          <p:cNvPr id="28681" name="TextBox 9"/>
          <p:cNvSpPr txBox="1">
            <a:spLocks noChangeArrowheads="1"/>
          </p:cNvSpPr>
          <p:nvPr/>
        </p:nvSpPr>
        <p:spPr bwMode="auto">
          <a:xfrm>
            <a:off x="228600" y="3581400"/>
            <a:ext cx="1981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800" b="1">
                <a:solidFill>
                  <a:srgbClr val="FF0000"/>
                </a:solidFill>
              </a:rPr>
              <a:t>English language learners’ </a:t>
            </a:r>
            <a:r>
              <a:rPr lang="en-US" altLang="en-US" sz="1800"/>
              <a:t>home culture, home language, prior learning, prior experiences, interest, etc.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sz="2800" smtClean="0"/>
              <a:t>Prerequisite for Building on Students’ Background  </a:t>
            </a:r>
            <a:r>
              <a:rPr lang="en-US" altLang="en-US" smtClean="0"/>
              <a:t/>
            </a:r>
            <a:br>
              <a:rPr lang="en-US" altLang="en-US" smtClean="0"/>
            </a:br>
            <a:endParaRPr lang="en-US" altLang="en-US" smtClean="0"/>
          </a:p>
        </p:txBody>
      </p:sp>
      <p:sp>
        <p:nvSpPr>
          <p:cNvPr id="29699" name="Content Placeholder 7"/>
          <p:cNvSpPr>
            <a:spLocks noGrp="1"/>
          </p:cNvSpPr>
          <p:nvPr>
            <p:ph idx="1"/>
          </p:nvPr>
        </p:nvSpPr>
        <p:spPr/>
        <p:txBody>
          <a:bodyPr>
            <a:normAutofit lnSpcReduction="10000"/>
          </a:bodyPr>
          <a:lstStyle/>
          <a:p>
            <a:pPr>
              <a:buFont typeface="Webdings" pitchFamily="18" charset="2"/>
              <a:buNone/>
            </a:pPr>
            <a:r>
              <a:rPr lang="en-US" altLang="en-US" sz="4400" smtClean="0">
                <a:solidFill>
                  <a:srgbClr val="00B050"/>
                </a:solidFill>
              </a:rPr>
              <a:t>KNOW YOUR STUDENTS</a:t>
            </a:r>
          </a:p>
          <a:p>
            <a:pPr>
              <a:buFont typeface="Webdings" pitchFamily="18" charset="2"/>
              <a:buNone/>
            </a:pPr>
            <a:r>
              <a:rPr lang="en-US" altLang="en-US" sz="4400" smtClean="0">
                <a:solidFill>
                  <a:srgbClr val="FF0000"/>
                </a:solidFill>
              </a:rPr>
              <a:t>KNOW YOUR STUDENTS</a:t>
            </a:r>
          </a:p>
          <a:p>
            <a:pPr>
              <a:buFont typeface="Webdings" pitchFamily="18" charset="2"/>
              <a:buNone/>
            </a:pPr>
            <a:r>
              <a:rPr lang="en-US" altLang="en-US" sz="4400" smtClean="0">
                <a:solidFill>
                  <a:srgbClr val="00B0F0"/>
                </a:solidFill>
              </a:rPr>
              <a:t>KNOW YOUR STUDENTS</a:t>
            </a:r>
          </a:p>
          <a:p>
            <a:pPr>
              <a:buFont typeface="Webdings" pitchFamily="18" charset="2"/>
              <a:buNone/>
            </a:pPr>
            <a:r>
              <a:rPr lang="en-US" altLang="en-US" sz="4400" smtClean="0">
                <a:solidFill>
                  <a:srgbClr val="FFC000"/>
                </a:solidFill>
              </a:rPr>
              <a:t>KNOW YOUR STUDENTS</a:t>
            </a:r>
          </a:p>
          <a:p>
            <a:pPr>
              <a:buFont typeface="Webdings" pitchFamily="18" charset="2"/>
              <a:buNone/>
            </a:pPr>
            <a:r>
              <a:rPr lang="en-US" altLang="en-US" sz="4400" smtClean="0"/>
              <a:t>KNOW YOUR STUDENTS</a:t>
            </a:r>
          </a:p>
          <a:p>
            <a:pPr>
              <a:buFont typeface="Webdings" pitchFamily="18" charset="2"/>
              <a:buNone/>
            </a:pPr>
            <a:endParaRPr lang="en-US" altLang="en-US" smtClean="0"/>
          </a:p>
        </p:txBody>
      </p:sp>
      <p:sp>
        <p:nvSpPr>
          <p:cNvPr id="7" name="Slide Number Placeholder 6"/>
          <p:cNvSpPr>
            <a:spLocks noGrp="1"/>
          </p:cNvSpPr>
          <p:nvPr>
            <p:ph type="sldNum" sz="quarter" idx="12"/>
          </p:nvPr>
        </p:nvSpPr>
        <p:spPr/>
        <p:txBody>
          <a:bodyPr/>
          <a:lstStyle/>
          <a:p>
            <a:pPr>
              <a:defRPr/>
            </a:pPr>
            <a:fld id="{98F5D591-AE67-4A55-AF3A-4A685B024E95}"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altLang="en-US" smtClean="0"/>
              <a:t>Who Are Your ELLs?</a:t>
            </a:r>
            <a:endParaRPr lang="en-US" altLang="en-US" smtClean="0"/>
          </a:p>
        </p:txBody>
      </p:sp>
      <p:sp>
        <p:nvSpPr>
          <p:cNvPr id="30723" name="Rectangle 3"/>
          <p:cNvSpPr>
            <a:spLocks noGrp="1" noChangeArrowheads="1"/>
          </p:cNvSpPr>
          <p:nvPr>
            <p:ph idx="1"/>
          </p:nvPr>
        </p:nvSpPr>
        <p:spPr/>
        <p:txBody>
          <a:bodyPr>
            <a:normAutofit lnSpcReduction="10000"/>
          </a:bodyPr>
          <a:lstStyle/>
          <a:p>
            <a:r>
              <a:rPr lang="es-ES" altLang="en-US" sz="2000" dirty="0" err="1" smtClean="0"/>
              <a:t>Languages</a:t>
            </a:r>
            <a:r>
              <a:rPr lang="es-ES" altLang="en-US" sz="2000" dirty="0" smtClean="0"/>
              <a:t>?</a:t>
            </a:r>
          </a:p>
          <a:p>
            <a:r>
              <a:rPr lang="es-ES" altLang="en-US" sz="2000" dirty="0" err="1" smtClean="0"/>
              <a:t>Countries</a:t>
            </a:r>
            <a:r>
              <a:rPr lang="es-ES" altLang="en-US" sz="2000" dirty="0" smtClean="0"/>
              <a:t> of </a:t>
            </a:r>
            <a:r>
              <a:rPr lang="es-ES" altLang="en-US" sz="2000" dirty="0" err="1" smtClean="0"/>
              <a:t>origin</a:t>
            </a:r>
            <a:r>
              <a:rPr lang="es-ES" altLang="en-US" sz="2000" dirty="0" smtClean="0"/>
              <a:t>?</a:t>
            </a:r>
          </a:p>
          <a:p>
            <a:r>
              <a:rPr lang="es-ES" altLang="en-US" sz="2000" dirty="0" err="1" smtClean="0"/>
              <a:t>Immigration</a:t>
            </a:r>
            <a:r>
              <a:rPr lang="es-ES" altLang="en-US" sz="2000" dirty="0" smtClean="0"/>
              <a:t> </a:t>
            </a:r>
            <a:r>
              <a:rPr lang="es-ES" altLang="en-US" sz="2000" dirty="0" err="1" smtClean="0"/>
              <a:t>experiences</a:t>
            </a:r>
            <a:r>
              <a:rPr lang="es-ES" altLang="en-US" sz="2000" dirty="0" smtClean="0"/>
              <a:t> and </a:t>
            </a:r>
            <a:r>
              <a:rPr lang="es-ES" altLang="en-US" sz="2000" dirty="0" err="1" smtClean="0"/>
              <a:t>circumstances</a:t>
            </a:r>
            <a:r>
              <a:rPr lang="es-ES" altLang="en-US" sz="2000" dirty="0" smtClean="0"/>
              <a:t>? </a:t>
            </a:r>
          </a:p>
          <a:p>
            <a:r>
              <a:rPr lang="es-ES" altLang="en-US" sz="2000" dirty="0" smtClean="0"/>
              <a:t>Cultures (</a:t>
            </a:r>
            <a:r>
              <a:rPr lang="es-ES" altLang="en-US" sz="2000" dirty="0" err="1" smtClean="0"/>
              <a:t>e.g</a:t>
            </a:r>
            <a:r>
              <a:rPr lang="es-ES" altLang="en-US" sz="2000" dirty="0" smtClean="0"/>
              <a:t>., </a:t>
            </a:r>
            <a:r>
              <a:rPr lang="es-ES" altLang="en-US" sz="2000" dirty="0" err="1" smtClean="0"/>
              <a:t>foods</a:t>
            </a:r>
            <a:r>
              <a:rPr lang="es-ES" altLang="en-US" sz="2000" dirty="0" smtClean="0"/>
              <a:t>, </a:t>
            </a:r>
            <a:r>
              <a:rPr lang="es-ES" altLang="en-US" sz="2000" dirty="0" err="1" smtClean="0"/>
              <a:t>dress</a:t>
            </a:r>
            <a:r>
              <a:rPr lang="es-ES" altLang="en-US" sz="2000" dirty="0" smtClean="0"/>
              <a:t>, and </a:t>
            </a:r>
            <a:r>
              <a:rPr lang="es-ES" altLang="en-US" sz="2000" dirty="0" err="1" smtClean="0"/>
              <a:t>traditions</a:t>
            </a:r>
            <a:r>
              <a:rPr lang="es-ES" altLang="en-US" sz="2000" dirty="0" smtClean="0"/>
              <a:t>; </a:t>
            </a:r>
            <a:r>
              <a:rPr lang="es-ES" altLang="en-US" sz="2000" dirty="0" err="1" smtClean="0"/>
              <a:t>but</a:t>
            </a:r>
            <a:r>
              <a:rPr lang="es-ES" altLang="en-US" sz="2000" dirty="0" smtClean="0"/>
              <a:t> </a:t>
            </a:r>
            <a:r>
              <a:rPr lang="es-ES" altLang="en-US" sz="2000" dirty="0" err="1" smtClean="0"/>
              <a:t>also</a:t>
            </a:r>
            <a:r>
              <a:rPr lang="es-ES" altLang="en-US" sz="2000" dirty="0" smtClean="0"/>
              <a:t> </a:t>
            </a:r>
            <a:r>
              <a:rPr lang="es-ES" altLang="en-US" sz="2000" dirty="0" err="1" smtClean="0"/>
              <a:t>values</a:t>
            </a:r>
            <a:r>
              <a:rPr lang="es-ES" altLang="en-US" sz="2000" dirty="0" smtClean="0"/>
              <a:t>, </a:t>
            </a:r>
            <a:r>
              <a:rPr lang="es-ES" altLang="en-US" sz="2000" dirty="0" err="1" smtClean="0"/>
              <a:t>attitudes</a:t>
            </a:r>
            <a:r>
              <a:rPr lang="es-ES" altLang="en-US" sz="2000" dirty="0" smtClean="0"/>
              <a:t>, </a:t>
            </a:r>
            <a:r>
              <a:rPr lang="es-ES" altLang="en-US" sz="2000" dirty="0" err="1" smtClean="0"/>
              <a:t>norms</a:t>
            </a:r>
            <a:r>
              <a:rPr lang="es-ES" altLang="en-US" sz="2000" dirty="0" smtClean="0"/>
              <a:t> of </a:t>
            </a:r>
            <a:r>
              <a:rPr lang="es-ES" altLang="en-US" sz="2000" dirty="0" err="1" smtClean="0"/>
              <a:t>behavior</a:t>
            </a:r>
            <a:r>
              <a:rPr lang="es-ES" altLang="en-US" sz="2000" dirty="0" smtClean="0"/>
              <a:t>, </a:t>
            </a:r>
            <a:r>
              <a:rPr lang="es-ES" altLang="en-US" sz="2000" dirty="0" err="1" smtClean="0"/>
              <a:t>ways</a:t>
            </a:r>
            <a:r>
              <a:rPr lang="es-ES" altLang="en-US" sz="2000" dirty="0" smtClean="0"/>
              <a:t> of </a:t>
            </a:r>
            <a:r>
              <a:rPr lang="es-ES" altLang="en-US" sz="2000" dirty="0" err="1" smtClean="0"/>
              <a:t>knowing</a:t>
            </a:r>
            <a:r>
              <a:rPr lang="es-ES" altLang="en-US" sz="2000" dirty="0" smtClean="0"/>
              <a:t>)?</a:t>
            </a:r>
          </a:p>
          <a:p>
            <a:r>
              <a:rPr lang="es-ES" altLang="en-US" sz="2000" dirty="0" smtClean="0"/>
              <a:t>Home </a:t>
            </a:r>
            <a:r>
              <a:rPr lang="es-ES" altLang="en-US" sz="2000" dirty="0" err="1" smtClean="0"/>
              <a:t>life</a:t>
            </a:r>
            <a:r>
              <a:rPr lang="es-ES" altLang="en-US" sz="2000" dirty="0" smtClean="0"/>
              <a:t>?</a:t>
            </a:r>
          </a:p>
          <a:p>
            <a:r>
              <a:rPr lang="es-ES" altLang="en-US" sz="2000" dirty="0" err="1" smtClean="0"/>
              <a:t>Language</a:t>
            </a:r>
            <a:r>
              <a:rPr lang="es-ES" altLang="en-US" sz="2000" dirty="0" smtClean="0"/>
              <a:t> </a:t>
            </a:r>
            <a:r>
              <a:rPr lang="es-ES" altLang="en-US" sz="2000" dirty="0" err="1" smtClean="0"/>
              <a:t>proficiency</a:t>
            </a:r>
            <a:r>
              <a:rPr lang="es-ES" altLang="en-US" sz="2000" dirty="0" smtClean="0"/>
              <a:t> in English (</a:t>
            </a:r>
            <a:r>
              <a:rPr lang="es-ES" altLang="en-US" dirty="0" smtClean="0"/>
              <a:t>NYSESLAT</a:t>
            </a:r>
            <a:r>
              <a:rPr lang="es-ES" altLang="en-US" sz="2000" dirty="0" smtClean="0"/>
              <a:t>)?</a:t>
            </a:r>
          </a:p>
          <a:p>
            <a:r>
              <a:rPr lang="es-ES" altLang="en-US" sz="2000" dirty="0" smtClean="0"/>
              <a:t>English and </a:t>
            </a:r>
            <a:r>
              <a:rPr lang="es-ES" altLang="en-US" sz="2000" dirty="0" err="1" smtClean="0"/>
              <a:t>first</a:t>
            </a:r>
            <a:r>
              <a:rPr lang="es-ES" altLang="en-US" sz="2000" dirty="0" smtClean="0"/>
              <a:t> </a:t>
            </a:r>
            <a:r>
              <a:rPr lang="es-ES" altLang="en-US" sz="2000" dirty="0" err="1" smtClean="0"/>
              <a:t>language</a:t>
            </a:r>
            <a:r>
              <a:rPr lang="es-ES" altLang="en-US" sz="2000" dirty="0" smtClean="0"/>
              <a:t> </a:t>
            </a:r>
            <a:r>
              <a:rPr lang="es-ES" altLang="en-US" sz="2000" dirty="0" err="1" smtClean="0"/>
              <a:t>literacy</a:t>
            </a:r>
            <a:r>
              <a:rPr lang="es-ES" altLang="en-US" sz="2000" dirty="0" smtClean="0"/>
              <a:t>?</a:t>
            </a:r>
          </a:p>
          <a:p>
            <a:r>
              <a:rPr lang="es-ES" altLang="en-US" sz="2000" dirty="0" smtClean="0"/>
              <a:t>Formal and informal </a:t>
            </a:r>
            <a:r>
              <a:rPr lang="es-ES" altLang="en-US" sz="2000" dirty="0" err="1" smtClean="0"/>
              <a:t>education</a:t>
            </a:r>
            <a:r>
              <a:rPr lang="es-ES" altLang="en-US" sz="2000" dirty="0" smtClean="0"/>
              <a:t> </a:t>
            </a:r>
            <a:r>
              <a:rPr lang="es-ES" altLang="en-US" sz="2000" dirty="0" err="1" smtClean="0"/>
              <a:t>backgrounds</a:t>
            </a:r>
            <a:r>
              <a:rPr lang="es-ES" altLang="en-US" sz="2000" dirty="0" smtClean="0"/>
              <a:t>?</a:t>
            </a:r>
          </a:p>
          <a:p>
            <a:r>
              <a:rPr lang="es-ES" altLang="en-US" sz="2000" dirty="0" err="1" smtClean="0"/>
              <a:t>Interests</a:t>
            </a:r>
            <a:r>
              <a:rPr lang="es-ES" altLang="en-US" sz="2000" dirty="0" smtClean="0"/>
              <a:t> </a:t>
            </a:r>
            <a:r>
              <a:rPr lang="es-ES" altLang="en-US" sz="2000" dirty="0" err="1" smtClean="0"/>
              <a:t>outside</a:t>
            </a:r>
            <a:r>
              <a:rPr lang="es-ES" altLang="en-US" sz="2000" dirty="0" smtClean="0"/>
              <a:t> of </a:t>
            </a:r>
            <a:r>
              <a:rPr lang="es-ES" altLang="en-US" sz="2000" dirty="0" err="1" smtClean="0"/>
              <a:t>school</a:t>
            </a:r>
            <a:r>
              <a:rPr lang="es-ES" altLang="en-US" sz="2000" dirty="0" smtClean="0"/>
              <a:t>?</a:t>
            </a:r>
          </a:p>
        </p:txBody>
      </p:sp>
      <p:sp>
        <p:nvSpPr>
          <p:cNvPr id="2" name="Slide Number Placeholder 1"/>
          <p:cNvSpPr>
            <a:spLocks noGrp="1"/>
          </p:cNvSpPr>
          <p:nvPr>
            <p:ph type="sldNum" sz="quarter" idx="12"/>
          </p:nvPr>
        </p:nvSpPr>
        <p:spPr/>
        <p:txBody>
          <a:bodyPr/>
          <a:lstStyle/>
          <a:p>
            <a:fld id="{6AE2619E-C277-4789-9A7D-2E185D3F95AA}" type="slidenum">
              <a:rPr lang="en-US" smtClean="0"/>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885825" y="1447800"/>
            <a:ext cx="7419975" cy="2265363"/>
          </a:xfrm>
        </p:spPr>
        <p:txBody>
          <a:bodyPr/>
          <a:lstStyle/>
          <a:p>
            <a:pPr marL="514350" indent="-514350">
              <a:buFont typeface="+mj-lt"/>
              <a:buAutoNum type="arabicPeriod" startAt="4"/>
              <a:defRPr/>
            </a:pPr>
            <a:r>
              <a:rPr lang="en-US" sz="2800" smtClean="0">
                <a:solidFill>
                  <a:srgbClr val="FF0000"/>
                </a:solidFill>
              </a:rPr>
              <a:t>Explicitly teach </a:t>
            </a:r>
            <a:r>
              <a:rPr lang="en-US" sz="2800" b="1" smtClean="0">
                <a:solidFill>
                  <a:srgbClr val="FF0000"/>
                </a:solidFill>
              </a:rPr>
              <a:t>vocabulary</a:t>
            </a:r>
            <a:r>
              <a:rPr lang="en-US" sz="2800" smtClean="0">
                <a:solidFill>
                  <a:srgbClr val="FF0000"/>
                </a:solidFill>
              </a:rPr>
              <a:t> and </a:t>
            </a:r>
            <a:r>
              <a:rPr lang="en-US" sz="2800" b="1" smtClean="0">
                <a:solidFill>
                  <a:srgbClr val="FF0000"/>
                </a:solidFill>
              </a:rPr>
              <a:t>academic language</a:t>
            </a:r>
            <a:r>
              <a:rPr lang="en-US" sz="2800" smtClean="0">
                <a:solidFill>
                  <a:srgbClr val="FF0000"/>
                </a:solidFill>
              </a:rPr>
              <a:t> (formal language required to be successful in school settings).</a:t>
            </a:r>
          </a:p>
          <a:p>
            <a:pPr>
              <a:defRPr/>
            </a:pPr>
            <a:endParaRPr lang="en-US" dirty="0" smtClean="0"/>
          </a:p>
        </p:txBody>
      </p:sp>
      <p:sp>
        <p:nvSpPr>
          <p:cNvPr id="4" name="Slide Number Placeholder 3"/>
          <p:cNvSpPr>
            <a:spLocks noGrp="1"/>
          </p:cNvSpPr>
          <p:nvPr>
            <p:ph type="sldNum" sz="quarter" idx="10"/>
          </p:nvPr>
        </p:nvSpPr>
        <p:spPr/>
        <p:txBody>
          <a:bodyPr/>
          <a:lstStyle/>
          <a:p>
            <a:pPr>
              <a:defRPr/>
            </a:pPr>
            <a:fld id="{7007B9AD-E762-4F4A-B17D-B7EA860BD0CB}"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ltLang="en-US" smtClean="0"/>
              <a:t>Key Vocabulary</a:t>
            </a:r>
          </a:p>
        </p:txBody>
      </p:sp>
      <p:sp>
        <p:nvSpPr>
          <p:cNvPr id="32771" name="Content Placeholder 3"/>
          <p:cNvSpPr>
            <a:spLocks noGrp="1"/>
          </p:cNvSpPr>
          <p:nvPr>
            <p:ph idx="1"/>
          </p:nvPr>
        </p:nvSpPr>
        <p:spPr>
          <a:xfrm>
            <a:off x="885825" y="1447800"/>
            <a:ext cx="7419975" cy="2489200"/>
          </a:xfrm>
        </p:spPr>
        <p:txBody>
          <a:bodyPr>
            <a:normAutofit lnSpcReduction="10000"/>
          </a:bodyPr>
          <a:lstStyle/>
          <a:p>
            <a:pPr>
              <a:buFont typeface="Webdings" pitchFamily="18" charset="2"/>
              <a:buNone/>
            </a:pPr>
            <a:r>
              <a:rPr lang="en-US" altLang="en-US" sz="2800" smtClean="0"/>
              <a:t>“One of the most persistent findings in reading research is that the extent of students’ vocabulary knowledge relates strongly to their reading comprehension and to their overall academic success.”</a:t>
            </a:r>
            <a:r>
              <a:rPr lang="en-US" altLang="en-US" smtClean="0"/>
              <a:t/>
            </a:r>
            <a:br>
              <a:rPr lang="en-US" altLang="en-US" smtClean="0"/>
            </a:br>
            <a:endParaRPr lang="en-US" altLang="en-US" smtClean="0"/>
          </a:p>
        </p:txBody>
      </p:sp>
      <p:sp>
        <p:nvSpPr>
          <p:cNvPr id="8" name="Footer Placeholder 3"/>
          <p:cNvSpPr txBox="1">
            <a:spLocks/>
          </p:cNvSpPr>
          <p:nvPr/>
        </p:nvSpPr>
        <p:spPr bwMode="auto">
          <a:xfrm>
            <a:off x="5410200" y="5105400"/>
            <a:ext cx="3352800" cy="1371600"/>
          </a:xfrm>
          <a:prstGeom prst="rect">
            <a:avLst/>
          </a:prstGeom>
          <a:noFill/>
          <a:ln w="9525">
            <a:noFill/>
            <a:miter lim="800000"/>
            <a:headEnd/>
            <a:tailEnd/>
          </a:ln>
        </p:spPr>
        <p:txBody>
          <a:bodyPr/>
          <a:lstStyle/>
          <a:p>
            <a:pPr>
              <a:defRPr/>
            </a:pPr>
            <a:r>
              <a:rPr lang="en-US" dirty="0">
                <a:solidFill>
                  <a:schemeClr val="bg1">
                    <a:lumMod val="50000"/>
                  </a:schemeClr>
                </a:solidFill>
              </a:rPr>
              <a:t>Source: Lehr, Osborn, &amp; </a:t>
            </a:r>
            <a:r>
              <a:rPr lang="en-US" dirty="0" err="1">
                <a:solidFill>
                  <a:schemeClr val="bg1">
                    <a:lumMod val="50000"/>
                  </a:schemeClr>
                </a:solidFill>
              </a:rPr>
              <a:t>Hiebert</a:t>
            </a:r>
            <a:r>
              <a:rPr lang="en-US" dirty="0">
                <a:solidFill>
                  <a:schemeClr val="bg1">
                    <a:lumMod val="50000"/>
                  </a:schemeClr>
                </a:solidFill>
              </a:rPr>
              <a:t> (2005)</a:t>
            </a:r>
          </a:p>
        </p:txBody>
      </p:sp>
      <p:sp>
        <p:nvSpPr>
          <p:cNvPr id="2" name="Slide Number Placeholder 1"/>
          <p:cNvSpPr>
            <a:spLocks noGrp="1"/>
          </p:cNvSpPr>
          <p:nvPr>
            <p:ph type="sldNum" sz="quarter" idx="12"/>
          </p:nvPr>
        </p:nvSpPr>
        <p:spPr/>
        <p:txBody>
          <a:bodyPr/>
          <a:lstStyle/>
          <a:p>
            <a:fld id="{6AE2619E-C277-4789-9A7D-2E185D3F95AA}" type="slidenum">
              <a:rPr lang="en-US" smtClean="0"/>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0034"/>
                                        </p:tgtEl>
                                        <p:attrNameLst>
                                          <p:attrName>style.visibility</p:attrName>
                                        </p:attrNameLst>
                                      </p:cBhvr>
                                      <p:to>
                                        <p:strVal val="visible"/>
                                      </p:to>
                                    </p:set>
                                    <p:animEffect transition="in" filter="dissolve">
                                      <p:cBhvr>
                                        <p:cTn id="7" dur="500"/>
                                        <p:tgtEl>
                                          <p:spTgt spid="300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Elena</a:t>
            </a:r>
            <a:endParaRPr lang="en-US" dirty="0"/>
          </a:p>
        </p:txBody>
      </p:sp>
      <p:sp>
        <p:nvSpPr>
          <p:cNvPr id="4" name="Text Placeholder 3"/>
          <p:cNvSpPr>
            <a:spLocks noGrp="1"/>
          </p:cNvSpPr>
          <p:nvPr>
            <p:ph sz="quarter" idx="13"/>
          </p:nvPr>
        </p:nvSpPr>
        <p:spPr/>
        <p:txBody>
          <a:bodyPr>
            <a:normAutofit fontScale="40000" lnSpcReduction="20000"/>
          </a:bodyPr>
          <a:lstStyle/>
          <a:p>
            <a:pPr marL="68580" indent="0">
              <a:buNone/>
            </a:pPr>
            <a:endParaRPr lang="en-US" dirty="0"/>
          </a:p>
          <a:p>
            <a:endParaRPr lang="en-US" dirty="0"/>
          </a:p>
          <a:p>
            <a:pPr marL="68580" indent="0">
              <a:buNone/>
            </a:pPr>
            <a:r>
              <a:rPr lang="en-US" sz="5500" dirty="0" smtClean="0"/>
              <a:t>My </a:t>
            </a:r>
            <a:r>
              <a:rPr lang="en-US" sz="5500" dirty="0"/>
              <a:t>Spanish </a:t>
            </a:r>
            <a:r>
              <a:rPr lang="en-US" sz="5500" dirty="0" smtClean="0"/>
              <a:t>isn’t </a:t>
            </a:r>
            <a:r>
              <a:rPr lang="en-US" sz="5500" dirty="0"/>
              <a:t>good enough </a:t>
            </a:r>
          </a:p>
          <a:p>
            <a:pPr marL="68580" indent="0">
              <a:buNone/>
            </a:pPr>
            <a:r>
              <a:rPr lang="en-US" sz="5500" dirty="0"/>
              <a:t>I remember how </a:t>
            </a:r>
            <a:r>
              <a:rPr lang="en-US" sz="5500" dirty="0" smtClean="0"/>
              <a:t>I’d </a:t>
            </a:r>
            <a:r>
              <a:rPr lang="en-US" sz="5500" dirty="0"/>
              <a:t>smile </a:t>
            </a:r>
          </a:p>
          <a:p>
            <a:pPr marL="68580" indent="0">
              <a:buNone/>
            </a:pPr>
            <a:r>
              <a:rPr lang="en-US" sz="5500" dirty="0"/>
              <a:t>Listening </a:t>
            </a:r>
            <a:r>
              <a:rPr lang="en-US" sz="5500" dirty="0" smtClean="0"/>
              <a:t>to my </a:t>
            </a:r>
            <a:r>
              <a:rPr lang="en-US" sz="5500" dirty="0"/>
              <a:t>little ones </a:t>
            </a:r>
          </a:p>
          <a:p>
            <a:pPr marL="68580" indent="0">
              <a:buNone/>
            </a:pPr>
            <a:r>
              <a:rPr lang="en-US" sz="4500" dirty="0"/>
              <a:t>Understanding every </a:t>
            </a:r>
            <a:r>
              <a:rPr lang="en-US" sz="4500" dirty="0" smtClean="0"/>
              <a:t>word they’d </a:t>
            </a:r>
            <a:r>
              <a:rPr lang="en-US" sz="4500" dirty="0"/>
              <a:t>say, </a:t>
            </a:r>
          </a:p>
          <a:p>
            <a:pPr marL="68580" indent="0">
              <a:buNone/>
            </a:pPr>
            <a:r>
              <a:rPr lang="en-US" sz="4500" dirty="0"/>
              <a:t>Their jokes, their songs, their plots </a:t>
            </a:r>
          </a:p>
          <a:p>
            <a:pPr marL="68580" indent="0">
              <a:buNone/>
            </a:pPr>
            <a:r>
              <a:rPr lang="en-US" sz="4500" i="1" dirty="0" err="1"/>
              <a:t>Vamos</a:t>
            </a:r>
            <a:r>
              <a:rPr lang="en-US" sz="4500" i="1" dirty="0"/>
              <a:t> a </a:t>
            </a:r>
            <a:r>
              <a:rPr lang="en-US" sz="4500" i="1" dirty="0" err="1"/>
              <a:t>pedirle</a:t>
            </a:r>
            <a:r>
              <a:rPr lang="en-US" sz="4500" i="1" dirty="0"/>
              <a:t> </a:t>
            </a:r>
            <a:r>
              <a:rPr lang="en-US" sz="4500" i="1" dirty="0" err="1"/>
              <a:t>dulces</a:t>
            </a:r>
            <a:r>
              <a:rPr lang="en-US" sz="4500" i="1" dirty="0"/>
              <a:t> a mama. </a:t>
            </a:r>
            <a:r>
              <a:rPr lang="en-US" sz="4500" i="1" dirty="0" err="1"/>
              <a:t>Vamos</a:t>
            </a:r>
            <a:r>
              <a:rPr lang="en-US" sz="4500" i="1" dirty="0"/>
              <a:t>. </a:t>
            </a:r>
          </a:p>
          <a:p>
            <a:pPr marL="68580" indent="0">
              <a:buNone/>
            </a:pPr>
            <a:r>
              <a:rPr lang="en-US" sz="5500" dirty="0"/>
              <a:t>But that was in </a:t>
            </a:r>
            <a:r>
              <a:rPr lang="en-US" sz="5500" dirty="0" smtClean="0"/>
              <a:t>Mexico</a:t>
            </a:r>
            <a:r>
              <a:rPr lang="en-US" sz="5500" dirty="0"/>
              <a:t>. </a:t>
            </a:r>
            <a:endParaRPr lang="en-US" sz="5500" dirty="0" smtClean="0"/>
          </a:p>
          <a:p>
            <a:pPr marL="68580" indent="0">
              <a:buNone/>
            </a:pPr>
            <a:endParaRPr lang="en-US" sz="5600" dirty="0" smtClean="0"/>
          </a:p>
        </p:txBody>
      </p:sp>
      <p:sp>
        <p:nvSpPr>
          <p:cNvPr id="5" name="Content Placeholder 4"/>
          <p:cNvSpPr>
            <a:spLocks noGrp="1"/>
          </p:cNvSpPr>
          <p:nvPr>
            <p:ph sz="quarter" idx="14"/>
          </p:nvPr>
        </p:nvSpPr>
        <p:spPr/>
        <p:txBody>
          <a:bodyPr>
            <a:normAutofit fontScale="70000" lnSpcReduction="20000"/>
          </a:bodyPr>
          <a:lstStyle/>
          <a:p>
            <a:pPr marL="68580" indent="0">
              <a:buNone/>
            </a:pPr>
            <a:r>
              <a:rPr lang="en-US" dirty="0"/>
              <a:t>Now my children go to American High Schools. </a:t>
            </a:r>
          </a:p>
          <a:p>
            <a:pPr marL="68580" indent="0">
              <a:buNone/>
            </a:pPr>
            <a:r>
              <a:rPr lang="en-US" dirty="0"/>
              <a:t>They speak English. </a:t>
            </a:r>
            <a:r>
              <a:rPr lang="en-US" dirty="0" smtClean="0"/>
              <a:t> At </a:t>
            </a:r>
            <a:r>
              <a:rPr lang="en-US" dirty="0"/>
              <a:t>night they sit around the </a:t>
            </a:r>
          </a:p>
          <a:p>
            <a:pPr marL="68580" indent="0">
              <a:buNone/>
            </a:pPr>
            <a:r>
              <a:rPr lang="en-US" dirty="0"/>
              <a:t>Kitchen table, laugh with one another. </a:t>
            </a:r>
          </a:p>
          <a:p>
            <a:pPr marL="68580" indent="0">
              <a:buNone/>
            </a:pPr>
            <a:r>
              <a:rPr lang="en-US" dirty="0"/>
              <a:t>I stand at the stove and feel dumb, alone. </a:t>
            </a:r>
          </a:p>
          <a:p>
            <a:pPr marL="68580" indent="0">
              <a:buNone/>
            </a:pPr>
            <a:r>
              <a:rPr lang="en-US" dirty="0"/>
              <a:t>I bought a book to learn English. </a:t>
            </a:r>
          </a:p>
          <a:p>
            <a:pPr marL="68580" indent="0">
              <a:buNone/>
            </a:pPr>
            <a:r>
              <a:rPr lang="en-US" dirty="0"/>
              <a:t>My husband frowned, drank more beer. </a:t>
            </a:r>
          </a:p>
          <a:p>
            <a:pPr marL="68580" indent="0">
              <a:buNone/>
            </a:pPr>
            <a:r>
              <a:rPr lang="en-US" dirty="0"/>
              <a:t>My oldest said, 'Mama, he </a:t>
            </a:r>
            <a:r>
              <a:rPr lang="en-US" dirty="0" smtClean="0"/>
              <a:t>doesn’t </a:t>
            </a:r>
            <a:r>
              <a:rPr lang="en-US" dirty="0"/>
              <a:t>want you to </a:t>
            </a:r>
          </a:p>
          <a:p>
            <a:pPr marL="68580" indent="0">
              <a:buNone/>
            </a:pPr>
            <a:r>
              <a:rPr lang="en-US" dirty="0"/>
              <a:t>Be smarter than he </a:t>
            </a:r>
            <a:r>
              <a:rPr lang="en-US" dirty="0" smtClean="0"/>
              <a:t>is.’ I’m </a:t>
            </a:r>
            <a:r>
              <a:rPr lang="en-US" dirty="0"/>
              <a:t>forty, </a:t>
            </a:r>
          </a:p>
          <a:p>
            <a:pPr marL="68580" indent="0">
              <a:buNone/>
            </a:pPr>
            <a:r>
              <a:rPr lang="en-US" dirty="0" smtClean="0"/>
              <a:t>Embarrassed </a:t>
            </a:r>
            <a:r>
              <a:rPr lang="en-US" dirty="0"/>
              <a:t>at mispronouncing words, </a:t>
            </a:r>
          </a:p>
          <a:p>
            <a:pPr marL="68580" indent="0">
              <a:buNone/>
            </a:pPr>
            <a:r>
              <a:rPr lang="en-US" dirty="0" smtClean="0"/>
              <a:t>Embarrassed </a:t>
            </a:r>
            <a:r>
              <a:rPr lang="en-US" dirty="0"/>
              <a:t>at the laughter of my children, </a:t>
            </a:r>
          </a:p>
          <a:p>
            <a:pPr marL="68580" indent="0">
              <a:buNone/>
            </a:pPr>
            <a:r>
              <a:rPr lang="en-US"/>
              <a:t>The </a:t>
            </a:r>
            <a:r>
              <a:rPr lang="en-US" smtClean="0"/>
              <a:t>grocer, </a:t>
            </a:r>
            <a:r>
              <a:rPr lang="en-US" dirty="0"/>
              <a:t>the mailman. Sometimes I take </a:t>
            </a:r>
          </a:p>
          <a:p>
            <a:pPr marL="68580" indent="0">
              <a:buNone/>
            </a:pPr>
            <a:r>
              <a:rPr lang="en-US" dirty="0"/>
              <a:t>my English book and lock myself in the bathroom, </a:t>
            </a:r>
          </a:p>
          <a:p>
            <a:pPr marL="68580" indent="0">
              <a:buNone/>
            </a:pPr>
            <a:r>
              <a:rPr lang="en-US" sz="1700" dirty="0"/>
              <a:t>say the thick words softly, for if I stop trying, I will be deaf </a:t>
            </a:r>
          </a:p>
          <a:p>
            <a:pPr marL="68580" indent="0">
              <a:buNone/>
            </a:pPr>
            <a:r>
              <a:rPr lang="en-US" dirty="0"/>
              <a:t>when my children need my help. </a:t>
            </a:r>
          </a:p>
          <a:p>
            <a:endParaRPr lang="en-US" dirty="0"/>
          </a:p>
        </p:txBody>
      </p:sp>
      <p:sp>
        <p:nvSpPr>
          <p:cNvPr id="6" name="Slide Number Placeholder 5"/>
          <p:cNvSpPr>
            <a:spLocks noGrp="1"/>
          </p:cNvSpPr>
          <p:nvPr>
            <p:ph type="sldNum" sz="quarter" idx="12"/>
          </p:nvPr>
        </p:nvSpPr>
        <p:spPr/>
        <p:txBody>
          <a:bodyPr/>
          <a:lstStyle/>
          <a:p>
            <a:fld id="{6AE2619E-C277-4789-9A7D-2E185D3F95AA}" type="slidenum">
              <a:rPr lang="en-US" smtClean="0"/>
              <a:t>6</a:t>
            </a:fld>
            <a:endParaRPr lang="en-US"/>
          </a:p>
        </p:txBody>
      </p:sp>
    </p:spTree>
    <p:extLst>
      <p:ext uri="{BB962C8B-B14F-4D97-AF65-F5344CB8AC3E}">
        <p14:creationId xmlns:p14="http://schemas.microsoft.com/office/powerpoint/2010/main" val="1308436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Selecting Key Vocabulary</a:t>
            </a:r>
          </a:p>
        </p:txBody>
      </p:sp>
      <p:sp>
        <p:nvSpPr>
          <p:cNvPr id="33795" name="Rectangle 3"/>
          <p:cNvSpPr>
            <a:spLocks noGrp="1" noChangeArrowheads="1"/>
          </p:cNvSpPr>
          <p:nvPr>
            <p:ph idx="1"/>
          </p:nvPr>
        </p:nvSpPr>
        <p:spPr>
          <a:xfrm>
            <a:off x="885825" y="1447800"/>
            <a:ext cx="7419975" cy="4006850"/>
          </a:xfrm>
        </p:spPr>
        <p:txBody>
          <a:bodyPr/>
          <a:lstStyle/>
          <a:p>
            <a:r>
              <a:rPr lang="en-US" altLang="en-US" smtClean="0"/>
              <a:t>You are about to teach a unit on the life cycle of the butterfly.</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What words would you teach during this unit?</a:t>
            </a:r>
          </a:p>
        </p:txBody>
      </p:sp>
      <p:pic>
        <p:nvPicPr>
          <p:cNvPr id="33796" name="Picture 9" descr="MPj04285650000[1]"/>
          <p:cNvPicPr>
            <a:picLocks noChangeAspect="1" noChangeArrowheads="1"/>
          </p:cNvPicPr>
          <p:nvPr/>
        </p:nvPicPr>
        <p:blipFill>
          <a:blip r:embed="rId3">
            <a:extLst>
              <a:ext uri="{28A0092B-C50C-407E-A947-70E740481C1C}">
                <a14:useLocalDpi xmlns:a14="http://schemas.microsoft.com/office/drawing/2010/main" val="0"/>
              </a:ext>
            </a:extLst>
          </a:blip>
          <a:srcRect l="4752" t="6926" r="9702" b="9956"/>
          <a:stretch>
            <a:fillRect/>
          </a:stretch>
        </p:blipFill>
        <p:spPr bwMode="auto">
          <a:xfrm>
            <a:off x="6324600" y="3543300"/>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AE2619E-C277-4789-9A7D-2E185D3F95AA}" type="slidenum">
              <a:rPr lang="en-US" smtClean="0"/>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3048000" y="990600"/>
            <a:ext cx="5638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spcBef>
                <a:spcPct val="0"/>
              </a:spcBef>
              <a:buClrTx/>
              <a:buFontTx/>
              <a:buNone/>
            </a:pPr>
            <a:endParaRPr lang="en-US" altLang="en-US" sz="1800"/>
          </a:p>
        </p:txBody>
      </p:sp>
      <p:sp>
        <p:nvSpPr>
          <p:cNvPr id="34819" name="Title 1"/>
          <p:cNvSpPr>
            <a:spLocks noGrp="1"/>
          </p:cNvSpPr>
          <p:nvPr>
            <p:ph type="title" idx="4294967295"/>
          </p:nvPr>
        </p:nvSpPr>
        <p:spPr>
          <a:xfrm>
            <a:off x="80963" y="104775"/>
            <a:ext cx="8982075" cy="579438"/>
          </a:xfrm>
        </p:spPr>
        <p:txBody>
          <a:bodyPr>
            <a:normAutofit fontScale="90000"/>
          </a:bodyPr>
          <a:lstStyle/>
          <a:p>
            <a:pPr algn="ctr" eaLnBrk="1" hangingPunct="1"/>
            <a:r>
              <a:rPr lang="en-US" altLang="en-US" smtClean="0">
                <a:ea typeface="ＭＳ Ｐゴシック" charset="-128"/>
              </a:rPr>
              <a:t>Science Unit Key Vocabulary</a:t>
            </a:r>
          </a:p>
        </p:txBody>
      </p:sp>
      <p:sp>
        <p:nvSpPr>
          <p:cNvPr id="34820" name="Content Placeholder 2"/>
          <p:cNvSpPr>
            <a:spLocks noGrp="1"/>
          </p:cNvSpPr>
          <p:nvPr>
            <p:ph idx="4294967295"/>
          </p:nvPr>
        </p:nvSpPr>
        <p:spPr>
          <a:xfrm>
            <a:off x="2362200" y="1219200"/>
            <a:ext cx="6705600" cy="4551363"/>
          </a:xfrm>
        </p:spPr>
        <p:txBody>
          <a:bodyPr/>
          <a:lstStyle/>
          <a:p>
            <a:pPr algn="ctr" eaLnBrk="1" hangingPunct="1">
              <a:buFont typeface="Webdings" pitchFamily="18" charset="2"/>
              <a:buNone/>
            </a:pPr>
            <a:r>
              <a:rPr lang="en-US" altLang="en-US" smtClean="0"/>
              <a:t>Life Cycles</a:t>
            </a:r>
          </a:p>
          <a:p>
            <a:pPr algn="ctr" eaLnBrk="1" hangingPunct="1">
              <a:buFont typeface="Webdings" pitchFamily="18" charset="2"/>
              <a:buNone/>
            </a:pPr>
            <a:r>
              <a:rPr lang="en-US" altLang="en-US" smtClean="0"/>
              <a:t>    Metamorphosis</a:t>
            </a:r>
          </a:p>
          <a:p>
            <a:pPr algn="ctr" eaLnBrk="1" hangingPunct="1">
              <a:buFont typeface="Webdings" pitchFamily="18" charset="2"/>
              <a:buNone/>
            </a:pPr>
            <a:endParaRPr lang="en-US" altLang="en-US" sz="2000" smtClean="0"/>
          </a:p>
          <a:p>
            <a:pPr algn="ctr" eaLnBrk="1" hangingPunct="1">
              <a:buFont typeface="Webdings" pitchFamily="18" charset="2"/>
              <a:buNone/>
            </a:pPr>
            <a:r>
              <a:rPr lang="en-US" altLang="en-US" sz="2000" smtClean="0"/>
              <a:t>egg, larva, caterpillar, pupa, adult. </a:t>
            </a:r>
          </a:p>
          <a:p>
            <a:pPr algn="ctr" eaLnBrk="1" hangingPunct="1">
              <a:buFont typeface="Webdings" pitchFamily="18" charset="2"/>
              <a:buNone/>
            </a:pPr>
            <a:r>
              <a:rPr lang="en-US" altLang="en-US" sz="2000" smtClean="0">
                <a:solidFill>
                  <a:schemeClr val="folHlink"/>
                </a:solidFill>
              </a:rPr>
              <a:t>observe / observation	</a:t>
            </a:r>
          </a:p>
          <a:p>
            <a:pPr algn="ctr" eaLnBrk="1" hangingPunct="1">
              <a:buFont typeface="Webdings" pitchFamily="18" charset="2"/>
              <a:buNone/>
            </a:pPr>
            <a:r>
              <a:rPr lang="en-US" altLang="en-US" sz="2000" smtClean="0">
                <a:solidFill>
                  <a:schemeClr val="folHlink"/>
                </a:solidFill>
              </a:rPr>
              <a:t>record, document</a:t>
            </a:r>
          </a:p>
          <a:p>
            <a:pPr algn="ctr" eaLnBrk="1" hangingPunct="1">
              <a:buFont typeface="Webdings" pitchFamily="18" charset="2"/>
              <a:buNone/>
            </a:pPr>
            <a:r>
              <a:rPr lang="en-US" altLang="en-US" sz="2000" smtClean="0">
                <a:solidFill>
                  <a:schemeClr val="folHlink"/>
                </a:solidFill>
              </a:rPr>
              <a:t>first, second, then, next, finally</a:t>
            </a:r>
          </a:p>
          <a:p>
            <a:pPr algn="ctr" eaLnBrk="1" hangingPunct="1">
              <a:buFont typeface="Webdings" pitchFamily="18" charset="2"/>
              <a:buNone/>
            </a:pPr>
            <a:r>
              <a:rPr lang="en-US" altLang="en-US" sz="2000" smtClean="0"/>
              <a:t>cycle (bicycle, recycle)   </a:t>
            </a:r>
          </a:p>
          <a:p>
            <a:pPr algn="ctr" eaLnBrk="1" hangingPunct="1">
              <a:buFont typeface="Webdings" pitchFamily="18" charset="2"/>
              <a:buNone/>
            </a:pPr>
            <a:endParaRPr lang="en-US" altLang="en-US" sz="2000" smtClean="0">
              <a:solidFill>
                <a:schemeClr val="folHlink"/>
              </a:solidFill>
            </a:endParaRPr>
          </a:p>
          <a:p>
            <a:pPr algn="ctr" eaLnBrk="1" hangingPunct="1">
              <a:buFont typeface="Webdings" pitchFamily="18" charset="2"/>
              <a:buNone/>
            </a:pPr>
            <a:r>
              <a:rPr lang="en-US" altLang="en-US" sz="2000" smtClean="0">
                <a:solidFill>
                  <a:schemeClr val="folHlink"/>
                </a:solidFill>
              </a:rPr>
              <a:t>butterfly, wings, change, circle</a:t>
            </a:r>
            <a:endParaRPr lang="en-US" altLang="en-US" sz="2000" smtClean="0"/>
          </a:p>
        </p:txBody>
      </p:sp>
      <p:sp>
        <p:nvSpPr>
          <p:cNvPr id="34821" name="Oval 6"/>
          <p:cNvSpPr>
            <a:spLocks noChangeArrowheads="1"/>
          </p:cNvSpPr>
          <p:nvPr/>
        </p:nvSpPr>
        <p:spPr bwMode="auto">
          <a:xfrm>
            <a:off x="2895600" y="1676400"/>
            <a:ext cx="6019800" cy="487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spcBef>
                <a:spcPct val="0"/>
              </a:spcBef>
              <a:buClrTx/>
              <a:buFontTx/>
              <a:buNone/>
            </a:pPr>
            <a:endParaRPr lang="en-US" altLang="en-US" sz="1800"/>
          </a:p>
        </p:txBody>
      </p:sp>
      <p:sp>
        <p:nvSpPr>
          <p:cNvPr id="34822" name="Text Box 7"/>
          <p:cNvSpPr txBox="1">
            <a:spLocks noChangeArrowheads="1"/>
          </p:cNvSpPr>
          <p:nvPr/>
        </p:nvSpPr>
        <p:spPr bwMode="auto">
          <a:xfrm>
            <a:off x="381000" y="2262188"/>
            <a:ext cx="2819400" cy="3529012"/>
          </a:xfrm>
          <a:prstGeom prst="rect">
            <a:avLst/>
          </a:prstGeom>
          <a:noFill/>
          <a:ln w="9525">
            <a:noFill/>
            <a:miter lim="800000"/>
            <a:headEnd/>
            <a:tailEnd/>
          </a:ln>
        </p:spPr>
        <p:txBody>
          <a:bodyPr>
            <a:spAutoFit/>
          </a:bodyPr>
          <a:lstStyle/>
          <a:p>
            <a:pPr>
              <a:spcBef>
                <a:spcPct val="50000"/>
              </a:spcBef>
              <a:defRPr/>
            </a:pPr>
            <a:r>
              <a:rPr lang="en-US" b="1" dirty="0"/>
              <a:t>Key Vocabulary:</a:t>
            </a:r>
          </a:p>
          <a:p>
            <a:pPr marL="182880" indent="-182880">
              <a:spcBef>
                <a:spcPct val="50000"/>
              </a:spcBef>
              <a:buFontTx/>
              <a:buChar char="-"/>
              <a:defRPr/>
            </a:pPr>
            <a:r>
              <a:rPr lang="en-US" dirty="0"/>
              <a:t>Content words (Tier 3)</a:t>
            </a:r>
          </a:p>
          <a:p>
            <a:pPr marL="182880" indent="-182880">
              <a:spcBef>
                <a:spcPct val="50000"/>
              </a:spcBef>
              <a:buFontTx/>
              <a:buChar char="-"/>
              <a:defRPr/>
            </a:pPr>
            <a:r>
              <a:rPr lang="en-US" dirty="0">
                <a:solidFill>
                  <a:schemeClr val="folHlink"/>
                </a:solidFill>
              </a:rPr>
              <a:t>Academic word list word (Tier 2) and</a:t>
            </a:r>
            <a:r>
              <a:rPr lang="en-US" dirty="0"/>
              <a:t> </a:t>
            </a:r>
            <a:r>
              <a:rPr lang="en-US" dirty="0">
                <a:solidFill>
                  <a:schemeClr val="folHlink"/>
                </a:solidFill>
              </a:rPr>
              <a:t>process/function words</a:t>
            </a:r>
          </a:p>
          <a:p>
            <a:pPr>
              <a:spcBef>
                <a:spcPct val="50000"/>
              </a:spcBef>
              <a:defRPr/>
            </a:pPr>
            <a:r>
              <a:rPr lang="en-US" dirty="0"/>
              <a:t> </a:t>
            </a:r>
          </a:p>
          <a:p>
            <a:pPr marL="182880" indent="-182880">
              <a:spcBef>
                <a:spcPct val="50000"/>
              </a:spcBef>
              <a:buFontTx/>
              <a:buChar char="-"/>
              <a:defRPr/>
            </a:pPr>
            <a:r>
              <a:rPr lang="en-US" dirty="0"/>
              <a:t>Words that teach </a:t>
            </a:r>
            <a:br>
              <a:rPr lang="en-US" dirty="0"/>
            </a:br>
            <a:r>
              <a:rPr lang="en-US" dirty="0"/>
              <a:t>English structure</a:t>
            </a:r>
          </a:p>
          <a:p>
            <a:pPr marL="182880" indent="-182880">
              <a:spcBef>
                <a:spcPct val="50000"/>
              </a:spcBef>
              <a:buFontTx/>
              <a:buChar char="-"/>
              <a:defRPr/>
            </a:pPr>
            <a:r>
              <a:rPr lang="en-US" dirty="0">
                <a:solidFill>
                  <a:schemeClr val="folHlink"/>
                </a:solidFill>
              </a:rPr>
              <a:t>Common words (Tier 1) words</a:t>
            </a:r>
          </a:p>
        </p:txBody>
      </p:sp>
      <p:sp>
        <p:nvSpPr>
          <p:cNvPr id="34823" name="Text Box 8"/>
          <p:cNvSpPr txBox="1">
            <a:spLocks noChangeArrowheads="1"/>
          </p:cNvSpPr>
          <p:nvPr/>
        </p:nvSpPr>
        <p:spPr bwMode="auto">
          <a:xfrm>
            <a:off x="457200" y="12192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eaLnBrk="1" hangingPunct="1">
              <a:lnSpc>
                <a:spcPct val="100000"/>
              </a:lnSpc>
              <a:buClrTx/>
              <a:buFontTx/>
              <a:buNone/>
            </a:pPr>
            <a:r>
              <a:rPr lang="en-US" altLang="en-US" b="1"/>
              <a:t>Content Concepts</a:t>
            </a:r>
          </a:p>
        </p:txBody>
      </p:sp>
      <p:pic>
        <p:nvPicPr>
          <p:cNvPr id="34824" name="Picture 9" descr="MPj04285650000[1]"/>
          <p:cNvPicPr>
            <a:picLocks noChangeAspect="1" noChangeArrowheads="1"/>
          </p:cNvPicPr>
          <p:nvPr/>
        </p:nvPicPr>
        <p:blipFill>
          <a:blip r:embed="rId3">
            <a:extLst>
              <a:ext uri="{28A0092B-C50C-407E-A947-70E740481C1C}">
                <a14:useLocalDpi xmlns:a14="http://schemas.microsoft.com/office/drawing/2010/main" val="0"/>
              </a:ext>
            </a:extLst>
          </a:blip>
          <a:srcRect l="4752" t="6926" r="9702" b="9956"/>
          <a:stretch>
            <a:fillRect/>
          </a:stretch>
        </p:blipFill>
        <p:spPr bwMode="auto">
          <a:xfrm>
            <a:off x="7162800" y="29718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AE2619E-C277-4789-9A7D-2E185D3F95AA}" type="slidenum">
              <a:rPr lang="en-US" smtClean="0"/>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sz="2800" smtClean="0"/>
              <a:t>Research-Based Vocabulary Instruction for ELLs</a:t>
            </a:r>
          </a:p>
        </p:txBody>
      </p:sp>
      <p:sp>
        <p:nvSpPr>
          <p:cNvPr id="35843" name="Content Placeholder 2"/>
          <p:cNvSpPr>
            <a:spLocks noGrp="1"/>
          </p:cNvSpPr>
          <p:nvPr>
            <p:ph idx="1"/>
          </p:nvPr>
        </p:nvSpPr>
        <p:spPr/>
        <p:txBody>
          <a:bodyPr/>
          <a:lstStyle/>
          <a:p>
            <a:r>
              <a:rPr lang="en-US" altLang="en-US" smtClean="0"/>
              <a:t>Provide multiple opportunities for students to </a:t>
            </a:r>
            <a:r>
              <a:rPr lang="en-US" altLang="en-US" b="1" smtClean="0"/>
              <a:t>encounter and produce</a:t>
            </a:r>
            <a:r>
              <a:rPr lang="en-US" altLang="en-US" smtClean="0"/>
              <a:t> the targeted words in different contexts and through different tasks such as reading and peer-to-peer interaction.</a:t>
            </a:r>
          </a:p>
          <a:p>
            <a:r>
              <a:rPr lang="en-US" altLang="en-US" smtClean="0"/>
              <a:t>Have students develop their </a:t>
            </a:r>
            <a:r>
              <a:rPr lang="en-US" altLang="en-US" b="1" smtClean="0"/>
              <a:t>own definitions </a:t>
            </a:r>
            <a:r>
              <a:rPr lang="en-US" altLang="en-US" smtClean="0"/>
              <a:t>of the words.</a:t>
            </a:r>
          </a:p>
          <a:p>
            <a:r>
              <a:rPr lang="en-US" altLang="en-US" b="1" smtClean="0"/>
              <a:t>Revisit</a:t>
            </a:r>
            <a:r>
              <a:rPr lang="en-US" altLang="en-US" smtClean="0"/>
              <a:t> and review words with students. </a:t>
            </a:r>
          </a:p>
          <a:p>
            <a:r>
              <a:rPr lang="en-US" altLang="en-US" smtClean="0"/>
              <a:t>Teach </a:t>
            </a:r>
            <a:r>
              <a:rPr lang="en-US" altLang="en-US" b="1" smtClean="0"/>
              <a:t>word analysis </a:t>
            </a:r>
            <a:r>
              <a:rPr lang="en-US" altLang="en-US" smtClean="0"/>
              <a:t>and</a:t>
            </a:r>
            <a:r>
              <a:rPr lang="en-US" altLang="en-US" b="1" smtClean="0"/>
              <a:t> vocabulary learning strategies </a:t>
            </a:r>
            <a:r>
              <a:rPr lang="en-US" altLang="en-US" smtClean="0"/>
              <a:t>for inferring meaning of unknown words. </a:t>
            </a:r>
            <a:r>
              <a:rPr lang="en-US" altLang="en-US" sz="1600" smtClean="0"/>
              <a:t> </a:t>
            </a:r>
            <a:endParaRPr lang="en-US" altLang="en-US" smtClean="0"/>
          </a:p>
          <a:p>
            <a:endParaRPr lang="en-US" altLang="en-US" smtClean="0"/>
          </a:p>
        </p:txBody>
      </p:sp>
      <p:sp>
        <p:nvSpPr>
          <p:cNvPr id="4" name="Slide Number Placeholder 3"/>
          <p:cNvSpPr>
            <a:spLocks noGrp="1"/>
          </p:cNvSpPr>
          <p:nvPr>
            <p:ph type="sldNum" sz="quarter" idx="12"/>
          </p:nvPr>
        </p:nvSpPr>
        <p:spPr/>
        <p:txBody>
          <a:bodyPr/>
          <a:lstStyle/>
          <a:p>
            <a:pPr>
              <a:defRPr/>
            </a:pPr>
            <a:fld id="{E6086467-5B95-4861-9B2F-9B0F3C9145F9}" type="slidenum">
              <a:rPr lang="en-US" smtClean="0"/>
              <a:pPr>
                <a:defRPr/>
              </a:pPr>
              <a:t>62</a:t>
            </a:fld>
            <a:endParaRPr lang="en-US"/>
          </a:p>
        </p:txBody>
      </p:sp>
      <p:sp>
        <p:nvSpPr>
          <p:cNvPr id="8" name="Rectangle 7"/>
          <p:cNvSpPr>
            <a:spLocks noChangeArrowheads="1"/>
          </p:cNvSpPr>
          <p:nvPr/>
        </p:nvSpPr>
        <p:spPr bwMode="auto">
          <a:xfrm>
            <a:off x="685800" y="4724400"/>
            <a:ext cx="8458200" cy="584775"/>
          </a:xfrm>
          <a:prstGeom prst="rect">
            <a:avLst/>
          </a:prstGeom>
          <a:noFill/>
          <a:ln w="9525">
            <a:noFill/>
            <a:miter lim="800000"/>
            <a:headEnd/>
            <a:tailEnd/>
          </a:ln>
        </p:spPr>
        <p:txBody>
          <a:bodyPr wrap="square">
            <a:spAutoFit/>
          </a:bodyPr>
          <a:lstStyle/>
          <a:p>
            <a:pPr>
              <a:defRPr/>
            </a:pPr>
            <a:r>
              <a:rPr lang="en-US" sz="1600" dirty="0">
                <a:solidFill>
                  <a:schemeClr val="bg1">
                    <a:lumMod val="50000"/>
                  </a:schemeClr>
                </a:solidFill>
              </a:rPr>
              <a:t>Sources: August, Carlo, Dressler, &amp; Snow (2005); Carlo, August, McLaughlin, Snow, Dressler, </a:t>
            </a:r>
            <a:r>
              <a:rPr lang="en-US" sz="1600" dirty="0" err="1">
                <a:solidFill>
                  <a:schemeClr val="bg1">
                    <a:lumMod val="50000"/>
                  </a:schemeClr>
                </a:solidFill>
              </a:rPr>
              <a:t>Lippman</a:t>
            </a:r>
            <a:r>
              <a:rPr lang="en-US" sz="1600" dirty="0">
                <a:solidFill>
                  <a:schemeClr val="bg1">
                    <a:lumMod val="50000"/>
                  </a:schemeClr>
                </a:solidFill>
              </a:rPr>
              <a:t>, Lively, White (2003); Calderon (2008)</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2900" smtClean="0">
                <a:ea typeface="ＭＳ Ｐゴシック" charset="-128"/>
              </a:rPr>
              <a:t>Research-Based Vocabulary Instruction for ELLs</a:t>
            </a:r>
          </a:p>
        </p:txBody>
      </p:sp>
      <p:sp>
        <p:nvSpPr>
          <p:cNvPr id="108547" name="Rectangle 3"/>
          <p:cNvSpPr>
            <a:spLocks noGrp="1" noChangeArrowheads="1"/>
          </p:cNvSpPr>
          <p:nvPr>
            <p:ph idx="1"/>
          </p:nvPr>
        </p:nvSpPr>
        <p:spPr/>
        <p:txBody>
          <a:bodyPr/>
          <a:lstStyle/>
          <a:p>
            <a:r>
              <a:rPr lang="en-US" altLang="en-US" b="1" smtClean="0"/>
              <a:t>Pre-teach</a:t>
            </a:r>
            <a:r>
              <a:rPr lang="en-US" altLang="en-US" smtClean="0"/>
              <a:t> key vocabulary before reading or learning tasks. </a:t>
            </a:r>
          </a:p>
          <a:p>
            <a:r>
              <a:rPr lang="en-US" altLang="en-US" smtClean="0"/>
              <a:t>Make word </a:t>
            </a:r>
            <a:r>
              <a:rPr lang="en-US" altLang="en-US" b="1" smtClean="0"/>
              <a:t>meanings accessible </a:t>
            </a:r>
            <a:r>
              <a:rPr lang="en-US" altLang="en-US" smtClean="0"/>
              <a:t>by drawing on students’ prior knowledge, providing student-friendly definitions and contextual information through meaningful text, visuals, gestures, and examples. </a:t>
            </a:r>
          </a:p>
          <a:p>
            <a:r>
              <a:rPr lang="en-US" altLang="en-US" smtClean="0"/>
              <a:t>Use students’ </a:t>
            </a:r>
            <a:r>
              <a:rPr lang="en-US" altLang="en-US" b="1" smtClean="0"/>
              <a:t>first language </a:t>
            </a:r>
            <a:r>
              <a:rPr lang="en-US" altLang="en-US" smtClean="0"/>
              <a:t>(i.e., cognates – train/tren, and L1 text) to support vocabulary development. </a:t>
            </a:r>
          </a:p>
        </p:txBody>
      </p:sp>
      <p:sp>
        <p:nvSpPr>
          <p:cNvPr id="2" name="Slide Number Placeholder 1"/>
          <p:cNvSpPr>
            <a:spLocks noGrp="1"/>
          </p:cNvSpPr>
          <p:nvPr>
            <p:ph type="sldNum" sz="quarter" idx="12"/>
          </p:nvPr>
        </p:nvSpPr>
        <p:spPr/>
        <p:txBody>
          <a:bodyPr/>
          <a:lstStyle/>
          <a:p>
            <a:fld id="{6AE2619E-C277-4789-9A7D-2E185D3F95AA}" type="slidenum">
              <a:rPr lang="en-US" smtClean="0"/>
              <a:t>63</a:t>
            </a:fld>
            <a:endParaRPr lang="en-US"/>
          </a:p>
        </p:txBody>
      </p:sp>
      <p:sp>
        <p:nvSpPr>
          <p:cNvPr id="4" name="Rectangle 3"/>
          <p:cNvSpPr>
            <a:spLocks noChangeArrowheads="1"/>
          </p:cNvSpPr>
          <p:nvPr/>
        </p:nvSpPr>
        <p:spPr bwMode="auto">
          <a:xfrm>
            <a:off x="914400" y="4724400"/>
            <a:ext cx="7467600" cy="584775"/>
          </a:xfrm>
          <a:prstGeom prst="rect">
            <a:avLst/>
          </a:prstGeom>
          <a:noFill/>
          <a:ln w="9525">
            <a:noFill/>
            <a:miter lim="800000"/>
            <a:headEnd/>
            <a:tailEnd/>
          </a:ln>
        </p:spPr>
        <p:txBody>
          <a:bodyPr wrap="square">
            <a:spAutoFit/>
          </a:bodyPr>
          <a:lstStyle/>
          <a:p>
            <a:pPr>
              <a:defRPr/>
            </a:pPr>
            <a:r>
              <a:rPr lang="en-US" sz="1600" dirty="0">
                <a:solidFill>
                  <a:schemeClr val="bg1">
                    <a:lumMod val="50000"/>
                  </a:schemeClr>
                </a:solidFill>
              </a:rPr>
              <a:t>Sources: August, Carlo, Dressler, &amp; Snow (2005); Carlo, August, McLaughlin, Snow, Dressler, </a:t>
            </a:r>
            <a:r>
              <a:rPr lang="en-US" sz="1600" dirty="0" err="1">
                <a:solidFill>
                  <a:schemeClr val="bg1">
                    <a:lumMod val="50000"/>
                  </a:schemeClr>
                </a:solidFill>
              </a:rPr>
              <a:t>Lippman</a:t>
            </a:r>
            <a:r>
              <a:rPr lang="en-US" sz="1600" dirty="0">
                <a:solidFill>
                  <a:schemeClr val="bg1">
                    <a:lumMod val="50000"/>
                  </a:schemeClr>
                </a:solidFill>
              </a:rPr>
              <a:t>, Lively, White (2003); Calderon (2008)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a:t>
            </a:r>
            <a:r>
              <a:rPr lang="en-US" dirty="0"/>
              <a:t>: </a:t>
            </a:r>
            <a:r>
              <a:rPr lang="en-US" dirty="0" smtClean="0"/>
              <a:t>Instructional </a:t>
            </a:r>
            <a:r>
              <a:rPr lang="en-US" dirty="0"/>
              <a:t>Strategies to Accelerate ELL Learning</a:t>
            </a:r>
          </a:p>
        </p:txBody>
      </p:sp>
      <p:sp>
        <p:nvSpPr>
          <p:cNvPr id="3" name="Content Placeholder 2"/>
          <p:cNvSpPr>
            <a:spLocks noGrp="1"/>
          </p:cNvSpPr>
          <p:nvPr>
            <p:ph idx="1"/>
          </p:nvPr>
        </p:nvSpPr>
        <p:spPr/>
        <p:txBody>
          <a:bodyPr/>
          <a:lstStyle/>
          <a:p>
            <a:r>
              <a:rPr lang="en-US" dirty="0" smtClean="0"/>
              <a:t>Vocabulary Building</a:t>
            </a:r>
          </a:p>
          <a:p>
            <a:pPr marL="525780" indent="-457200">
              <a:buFont typeface="+mj-lt"/>
              <a:buAutoNum type="arabicPeriod"/>
            </a:pPr>
            <a:r>
              <a:rPr lang="en-US" dirty="0" smtClean="0"/>
              <a:t>How does vocabulary building help English Language Learners meet standards?</a:t>
            </a:r>
          </a:p>
          <a:p>
            <a:pPr marL="525780" indent="-457200">
              <a:buFont typeface="+mj-lt"/>
              <a:buAutoNum type="arabicPeriod"/>
            </a:pPr>
            <a:r>
              <a:rPr lang="en-US" dirty="0" smtClean="0"/>
              <a:t>How do you determine vocabulary words to be taught in depth in your lesson?</a:t>
            </a:r>
          </a:p>
          <a:p>
            <a:pPr marL="525780" indent="-457200">
              <a:buFont typeface="+mj-lt"/>
              <a:buAutoNum type="arabicPeriod"/>
            </a:pPr>
            <a:r>
              <a:rPr lang="en-US" dirty="0" smtClean="0"/>
              <a:t>What are the different ways used in the video to reinforce the vocabulary the students learned?</a:t>
            </a:r>
          </a:p>
          <a:p>
            <a:pPr marL="525780" indent="-457200">
              <a:buFont typeface="+mj-lt"/>
              <a:buAutoNum type="arabicPeriod"/>
            </a:pPr>
            <a:r>
              <a:rPr lang="en-US" dirty="0" smtClean="0"/>
              <a:t>What are some ways of assessing vocabulary?</a:t>
            </a:r>
          </a:p>
          <a:p>
            <a:pPr marL="525780" indent="-457200">
              <a:buFont typeface="+mj-lt"/>
              <a:buAutoNum type="arabicPeriod"/>
            </a:pPr>
            <a:r>
              <a:rPr lang="en-US" dirty="0" smtClean="0"/>
              <a:t>Based on the video, list ways the ELLs are meeting standards during the lessons.</a:t>
            </a:r>
            <a:endParaRPr lang="en-US" dirty="0"/>
          </a:p>
        </p:txBody>
      </p:sp>
      <p:sp>
        <p:nvSpPr>
          <p:cNvPr id="4" name="Slide Number Placeholder 3"/>
          <p:cNvSpPr>
            <a:spLocks noGrp="1"/>
          </p:cNvSpPr>
          <p:nvPr>
            <p:ph type="sldNum" sz="quarter" idx="12"/>
          </p:nvPr>
        </p:nvSpPr>
        <p:spPr/>
        <p:txBody>
          <a:bodyPr/>
          <a:lstStyle/>
          <a:p>
            <a:fld id="{6AE2619E-C277-4789-9A7D-2E185D3F95AA}" type="slidenum">
              <a:rPr lang="en-US" smtClean="0"/>
              <a:t>64</a:t>
            </a:fld>
            <a:endParaRPr lang="en-US"/>
          </a:p>
        </p:txBody>
      </p:sp>
    </p:spTree>
    <p:extLst>
      <p:ext uri="{BB962C8B-B14F-4D97-AF65-F5344CB8AC3E}">
        <p14:creationId xmlns:p14="http://schemas.microsoft.com/office/powerpoint/2010/main" val="3954112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smtClean="0"/>
              <a:t>Promising Instructional Practices for ELLs</a:t>
            </a:r>
          </a:p>
        </p:txBody>
      </p:sp>
      <p:sp>
        <p:nvSpPr>
          <p:cNvPr id="20483" name="Content Placeholder 2"/>
          <p:cNvSpPr>
            <a:spLocks noGrp="1"/>
          </p:cNvSpPr>
          <p:nvPr>
            <p:ph idx="1"/>
          </p:nvPr>
        </p:nvSpPr>
        <p:spPr/>
        <p:txBody>
          <a:bodyPr>
            <a:normAutofit fontScale="92500" lnSpcReduction="20000"/>
          </a:bodyPr>
          <a:lstStyle/>
          <a:p>
            <a:pPr marL="457200" indent="-457200" eaLnBrk="1" hangingPunct="1">
              <a:buFont typeface="+mj-lt"/>
              <a:buAutoNum type="arabicPeriod" startAt="5"/>
              <a:defRPr/>
            </a:pPr>
            <a:r>
              <a:rPr lang="en-US" dirty="0" smtClean="0">
                <a:solidFill>
                  <a:srgbClr val="FF0000"/>
                </a:solidFill>
              </a:rPr>
              <a:t>Provide ample opportunities for carefully-designed  </a:t>
            </a:r>
            <a:r>
              <a:rPr lang="en-US" b="1" dirty="0" smtClean="0">
                <a:solidFill>
                  <a:srgbClr val="FF0000"/>
                </a:solidFill>
              </a:rPr>
              <a:t>interaction</a:t>
            </a:r>
            <a:r>
              <a:rPr lang="en-US" dirty="0" smtClean="0">
                <a:solidFill>
                  <a:srgbClr val="FF0000"/>
                </a:solidFill>
              </a:rPr>
              <a:t> with teacher and peers.</a:t>
            </a:r>
          </a:p>
          <a:p>
            <a:pPr lvl="1" eaLnBrk="1" hangingPunct="1">
              <a:defRPr/>
            </a:pPr>
            <a:r>
              <a:rPr lang="en-US" sz="2200" dirty="0" smtClean="0"/>
              <a:t>Instructional conversations </a:t>
            </a:r>
          </a:p>
          <a:p>
            <a:pPr lvl="1" eaLnBrk="1" hangingPunct="1">
              <a:defRPr/>
            </a:pPr>
            <a:r>
              <a:rPr lang="en-US" sz="2200" dirty="0" smtClean="0"/>
              <a:t>Cooperative learning (common goal, assigned roles, group and individual accountability)</a:t>
            </a:r>
          </a:p>
          <a:p>
            <a:pPr lvl="1" eaLnBrk="1" hangingPunct="1">
              <a:defRPr/>
            </a:pPr>
            <a:r>
              <a:rPr lang="en-US" sz="2200" dirty="0" smtClean="0"/>
              <a:t>Modified guided reading </a:t>
            </a:r>
            <a:r>
              <a:rPr lang="en-US" sz="1800" dirty="0" smtClean="0"/>
              <a:t>(Avalos, </a:t>
            </a:r>
            <a:r>
              <a:rPr lang="en-US" sz="1800" dirty="0" err="1" smtClean="0"/>
              <a:t>Plasencia,Chavez</a:t>
            </a:r>
            <a:r>
              <a:rPr lang="en-US" sz="1800" dirty="0" smtClean="0"/>
              <a:t>, &amp; </a:t>
            </a:r>
            <a:r>
              <a:rPr lang="en-US" sz="1800" dirty="0" err="1" smtClean="0"/>
              <a:t>Rascón</a:t>
            </a:r>
            <a:r>
              <a:rPr lang="en-US" sz="1800" dirty="0" smtClean="0"/>
              <a:t>, 2009)</a:t>
            </a:r>
            <a:endParaRPr lang="en-US" sz="2200" dirty="0" smtClean="0"/>
          </a:p>
          <a:p>
            <a:pPr lvl="1" eaLnBrk="1" hangingPunct="1">
              <a:defRPr/>
            </a:pPr>
            <a:r>
              <a:rPr lang="en-US" sz="2200" dirty="0" smtClean="0"/>
              <a:t>Pair reading</a:t>
            </a:r>
          </a:p>
          <a:p>
            <a:pPr lvl="1" eaLnBrk="1" hangingPunct="1">
              <a:defRPr/>
            </a:pPr>
            <a:r>
              <a:rPr lang="en-US" sz="2200" dirty="0" smtClean="0"/>
              <a:t>Retelling and summarizing in pairs</a:t>
            </a:r>
          </a:p>
          <a:p>
            <a:pPr lvl="1" eaLnBrk="1" hangingPunct="1">
              <a:defRPr/>
            </a:pPr>
            <a:r>
              <a:rPr lang="en-US" sz="2200" dirty="0" smtClean="0"/>
              <a:t>Think-pair-share</a:t>
            </a:r>
          </a:p>
          <a:p>
            <a:pPr lvl="1" eaLnBrk="1" hangingPunct="1">
              <a:defRPr/>
            </a:pPr>
            <a:r>
              <a:rPr lang="en-US" sz="2200" dirty="0" smtClean="0"/>
              <a:t>Role plays, reader’s theater</a:t>
            </a:r>
          </a:p>
          <a:p>
            <a:pPr lvl="1" algn="ctr" eaLnBrk="1" hangingPunct="1">
              <a:spcBef>
                <a:spcPts val="1200"/>
              </a:spcBef>
              <a:buFont typeface="Arial" charset="0"/>
              <a:buNone/>
              <a:defRPr/>
            </a:pPr>
            <a:r>
              <a:rPr lang="en-US" sz="2400" dirty="0" smtClean="0">
                <a:solidFill>
                  <a:srgbClr val="FF0000"/>
                </a:solidFill>
              </a:rPr>
              <a:t>“Language use is language learning”</a:t>
            </a:r>
          </a:p>
          <a:p>
            <a:pPr eaLnBrk="1" hangingPunct="1">
              <a:buFont typeface="Webdings" pitchFamily="18" charset="2"/>
              <a:buNone/>
              <a:defRPr/>
            </a:pPr>
            <a:endParaRPr lang="en-US" sz="1600" dirty="0" smtClean="0"/>
          </a:p>
        </p:txBody>
      </p:sp>
      <p:sp>
        <p:nvSpPr>
          <p:cNvPr id="4" name="Slide Number Placeholder 3"/>
          <p:cNvSpPr>
            <a:spLocks noGrp="1"/>
          </p:cNvSpPr>
          <p:nvPr>
            <p:ph type="sldNum" sz="quarter" idx="12"/>
          </p:nvPr>
        </p:nvSpPr>
        <p:spPr/>
        <p:txBody>
          <a:bodyPr/>
          <a:lstStyle/>
          <a:p>
            <a:pPr>
              <a:defRPr/>
            </a:pPr>
            <a:fld id="{F20A7154-B8D5-46E9-A7D3-CB3DB7A2DCEF}" type="slidenum">
              <a:rPr lang="en-US" smtClean="0"/>
              <a:pPr>
                <a:defRPr/>
              </a:pPr>
              <a:t>65</a:t>
            </a:fld>
            <a:endParaRPr lang="en-US"/>
          </a:p>
        </p:txBody>
      </p:sp>
      <p:sp>
        <p:nvSpPr>
          <p:cNvPr id="39941" name="Rectangle 4"/>
          <p:cNvSpPr>
            <a:spLocks noChangeArrowheads="1"/>
          </p:cNvSpPr>
          <p:nvPr/>
        </p:nvSpPr>
        <p:spPr bwMode="auto">
          <a:xfrm>
            <a:off x="609600" y="5638800"/>
            <a:ext cx="7315200" cy="584775"/>
          </a:xfrm>
          <a:prstGeom prst="rect">
            <a:avLst/>
          </a:prstGeom>
          <a:noFill/>
          <a:ln w="9525">
            <a:noFill/>
            <a:miter lim="800000"/>
            <a:headEnd/>
            <a:tailEnd/>
          </a:ln>
        </p:spPr>
        <p:txBody>
          <a:bodyPr wrap="square">
            <a:spAutoFit/>
          </a:bodyPr>
          <a:lstStyle/>
          <a:p>
            <a:pPr>
              <a:defRPr/>
            </a:pPr>
            <a:r>
              <a:rPr lang="en-US" sz="1600" dirty="0">
                <a:solidFill>
                  <a:schemeClr val="bg1">
                    <a:lumMod val="50000"/>
                  </a:schemeClr>
                </a:solidFill>
              </a:rPr>
              <a:t>Sources: August &amp; Shanahan (2008); Cloud, Genesee &amp; </a:t>
            </a:r>
            <a:r>
              <a:rPr lang="en-US" sz="1600" dirty="0" err="1">
                <a:solidFill>
                  <a:schemeClr val="bg1">
                    <a:lumMod val="50000"/>
                  </a:schemeClr>
                </a:solidFill>
              </a:rPr>
              <a:t>Hamayan</a:t>
            </a:r>
            <a:r>
              <a:rPr lang="en-US" sz="1600" dirty="0">
                <a:solidFill>
                  <a:schemeClr val="bg1">
                    <a:lumMod val="50000"/>
                  </a:schemeClr>
                </a:solidFill>
              </a:rPr>
              <a:t> (2009); Echeverria, Vogt, &amp; Short (2007); Goldenberg (2008); IES (2007); Short &amp; Fitzsimmons (2007)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1987" name="Content Placeholder 2"/>
          <p:cNvSpPr>
            <a:spLocks noGrp="1"/>
          </p:cNvSpPr>
          <p:nvPr>
            <p:ph idx="1"/>
          </p:nvPr>
        </p:nvSpPr>
        <p:spPr/>
        <p:txBody>
          <a:bodyPr/>
          <a:lstStyle/>
          <a:p>
            <a:pPr marL="457200" indent="-457200">
              <a:buFont typeface="+mj-lt"/>
              <a:buAutoNum type="arabicPeriod" startAt="6"/>
              <a:defRPr/>
            </a:pPr>
            <a:r>
              <a:rPr lang="en-US" sz="2600" dirty="0" smtClean="0">
                <a:solidFill>
                  <a:srgbClr val="FF0000"/>
                </a:solidFill>
              </a:rPr>
              <a:t>Strategically provide </a:t>
            </a:r>
            <a:r>
              <a:rPr lang="en-US" sz="2600" b="1" dirty="0" smtClean="0">
                <a:solidFill>
                  <a:srgbClr val="FF0000"/>
                </a:solidFill>
              </a:rPr>
              <a:t>native language</a:t>
            </a:r>
            <a:r>
              <a:rPr lang="en-US" sz="2600" dirty="0" smtClean="0">
                <a:solidFill>
                  <a:srgbClr val="FF0000"/>
                </a:solidFill>
              </a:rPr>
              <a:t> supports.</a:t>
            </a:r>
          </a:p>
          <a:p>
            <a:pPr lvl="1">
              <a:defRPr/>
            </a:pPr>
            <a:r>
              <a:rPr lang="en-US" sz="2400" dirty="0" smtClean="0"/>
              <a:t>Use L1 (first language) and bilingual books.</a:t>
            </a:r>
          </a:p>
          <a:p>
            <a:pPr lvl="1">
              <a:defRPr/>
            </a:pPr>
            <a:r>
              <a:rPr lang="en-US" sz="2400" dirty="0" smtClean="0"/>
              <a:t>Have students write in both languages.</a:t>
            </a:r>
          </a:p>
          <a:p>
            <a:pPr lvl="1">
              <a:defRPr/>
            </a:pPr>
            <a:r>
              <a:rPr lang="en-US" sz="2400" dirty="0" smtClean="0"/>
              <a:t>Encourage family members to engage children in pre-literary and literacy experiences (poems, rhymes, story telling) in their L1. </a:t>
            </a:r>
          </a:p>
          <a:p>
            <a:pPr marL="0" indent="0">
              <a:buFont typeface="Webdings" pitchFamily="18" charset="2"/>
              <a:buNone/>
              <a:defRPr/>
            </a:pPr>
            <a:endParaRPr lang="en-US" dirty="0" smtClean="0"/>
          </a:p>
          <a:p>
            <a:pPr>
              <a:defRPr/>
            </a:pPr>
            <a:endParaRPr lang="en-US" dirty="0" smtClean="0"/>
          </a:p>
        </p:txBody>
      </p:sp>
      <p:sp>
        <p:nvSpPr>
          <p:cNvPr id="4" name="Slide Number Placeholder 3"/>
          <p:cNvSpPr>
            <a:spLocks noGrp="1"/>
          </p:cNvSpPr>
          <p:nvPr>
            <p:ph type="sldNum" sz="quarter" idx="12"/>
          </p:nvPr>
        </p:nvSpPr>
        <p:spPr/>
        <p:txBody>
          <a:bodyPr/>
          <a:lstStyle/>
          <a:p>
            <a:pPr>
              <a:defRPr/>
            </a:pPr>
            <a:fld id="{E3F0A716-0677-4010-A449-7E42BDD7C708}" type="slidenum">
              <a:rPr lang="en-US" smtClean="0"/>
              <a:pPr>
                <a:defRPr/>
              </a:pPr>
              <a:t>66</a:t>
            </a:fld>
            <a:endParaRPr lang="en-US"/>
          </a:p>
        </p:txBody>
      </p:sp>
      <p:sp>
        <p:nvSpPr>
          <p:cNvPr id="41989" name="Rectangle 4"/>
          <p:cNvSpPr>
            <a:spLocks noChangeArrowheads="1"/>
          </p:cNvSpPr>
          <p:nvPr/>
        </p:nvSpPr>
        <p:spPr bwMode="auto">
          <a:xfrm>
            <a:off x="990600" y="5867400"/>
            <a:ext cx="8153400" cy="584200"/>
          </a:xfrm>
          <a:prstGeom prst="rect">
            <a:avLst/>
          </a:prstGeom>
          <a:noFill/>
          <a:ln w="9525">
            <a:noFill/>
            <a:miter lim="800000"/>
            <a:headEnd/>
            <a:tailEnd/>
          </a:ln>
        </p:spPr>
        <p:txBody>
          <a:bodyPr>
            <a:spAutoFit/>
          </a:bodyPr>
          <a:lstStyle/>
          <a:p>
            <a:pPr>
              <a:defRPr/>
            </a:pPr>
            <a:r>
              <a:rPr lang="en-US" sz="1600" dirty="0">
                <a:solidFill>
                  <a:schemeClr val="bg1">
                    <a:lumMod val="50000"/>
                  </a:schemeClr>
                </a:solidFill>
              </a:rPr>
              <a:t>Sources: August &amp; Shanahan (2008); Cloud, Genesee &amp; </a:t>
            </a:r>
            <a:r>
              <a:rPr lang="en-US" sz="1600" dirty="0" err="1">
                <a:solidFill>
                  <a:schemeClr val="bg1">
                    <a:lumMod val="50000"/>
                  </a:schemeClr>
                </a:solidFill>
              </a:rPr>
              <a:t>Hamayan</a:t>
            </a:r>
            <a:r>
              <a:rPr lang="en-US" sz="1600" dirty="0">
                <a:solidFill>
                  <a:schemeClr val="bg1">
                    <a:lumMod val="50000"/>
                  </a:schemeClr>
                </a:solidFill>
              </a:rPr>
              <a:t> (2009); </a:t>
            </a:r>
            <a:r>
              <a:rPr lang="en-US" sz="1600" dirty="0" err="1">
                <a:solidFill>
                  <a:schemeClr val="bg1">
                    <a:lumMod val="50000"/>
                  </a:schemeClr>
                </a:solidFill>
              </a:rPr>
              <a:t>Drucker</a:t>
            </a:r>
            <a:r>
              <a:rPr lang="en-US" sz="1600" dirty="0">
                <a:solidFill>
                  <a:schemeClr val="bg1">
                    <a:lumMod val="50000"/>
                  </a:schemeClr>
                </a:solidFill>
              </a:rPr>
              <a:t>, (2003); Echeverria, Vogt, &amp; Short (2007)</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Language Transfer</a:t>
            </a:r>
          </a:p>
        </p:txBody>
      </p:sp>
      <p:sp>
        <p:nvSpPr>
          <p:cNvPr id="41987" name="Content Placeholder 2"/>
          <p:cNvSpPr>
            <a:spLocks noGrp="1"/>
          </p:cNvSpPr>
          <p:nvPr>
            <p:ph idx="1"/>
          </p:nvPr>
        </p:nvSpPr>
        <p:spPr>
          <a:xfrm>
            <a:off x="762000" y="1219200"/>
            <a:ext cx="7696200" cy="3268663"/>
          </a:xfrm>
        </p:spPr>
        <p:txBody>
          <a:bodyPr/>
          <a:lstStyle/>
          <a:p>
            <a:pPr eaLnBrk="1" hangingPunct="1"/>
            <a:r>
              <a:rPr lang="en-US" altLang="en-US" smtClean="0"/>
              <a:t>Supporting students’ </a:t>
            </a:r>
            <a:r>
              <a:rPr lang="en-US" altLang="en-US" b="1" smtClean="0"/>
              <a:t>first language</a:t>
            </a:r>
            <a:r>
              <a:rPr lang="en-US" altLang="en-US" smtClean="0"/>
              <a:t> literacy can promote higher levels of reading achievement in English. </a:t>
            </a:r>
          </a:p>
          <a:p>
            <a:pPr eaLnBrk="1" hangingPunct="1"/>
            <a:r>
              <a:rPr lang="en-US" altLang="en-US" smtClean="0"/>
              <a:t>This is because what students learn in their first language </a:t>
            </a:r>
            <a:r>
              <a:rPr lang="en-US" altLang="en-US" b="1" smtClean="0"/>
              <a:t>transfer</a:t>
            </a:r>
            <a:r>
              <a:rPr lang="en-US" altLang="en-US" smtClean="0"/>
              <a:t>s to English and can help them learn English. </a:t>
            </a:r>
          </a:p>
          <a:p>
            <a:pPr eaLnBrk="1" hangingPunct="1"/>
            <a:r>
              <a:rPr lang="en-US" altLang="en-US" smtClean="0"/>
              <a:t>That is why ELLs with first language literacy have an easier time learning to read and write in English.</a:t>
            </a:r>
          </a:p>
        </p:txBody>
      </p:sp>
      <p:sp>
        <p:nvSpPr>
          <p:cNvPr id="4" name="Slide Number Placeholder 3"/>
          <p:cNvSpPr>
            <a:spLocks noGrp="1"/>
          </p:cNvSpPr>
          <p:nvPr>
            <p:ph type="sldNum" sz="quarter" idx="10"/>
          </p:nvPr>
        </p:nvSpPr>
        <p:spPr/>
        <p:txBody>
          <a:bodyPr/>
          <a:lstStyle/>
          <a:p>
            <a:pPr>
              <a:defRPr/>
            </a:pPr>
            <a:fld id="{1FED5833-C36E-429E-A162-0D62AF2EA19F}" type="slidenum">
              <a:rPr lang="en-US" smtClean="0"/>
              <a:pPr>
                <a:defRPr/>
              </a:pPr>
              <a:t>67</a:t>
            </a:fld>
            <a:endParaRPr lang="en-US"/>
          </a:p>
        </p:txBody>
      </p:sp>
      <p:sp>
        <p:nvSpPr>
          <p:cNvPr id="5" name="Rectangle 4"/>
          <p:cNvSpPr/>
          <p:nvPr/>
        </p:nvSpPr>
        <p:spPr>
          <a:xfrm>
            <a:off x="4267200" y="5181600"/>
            <a:ext cx="4572000" cy="646331"/>
          </a:xfrm>
          <a:prstGeom prst="rect">
            <a:avLst/>
          </a:prstGeom>
        </p:spPr>
        <p:txBody>
          <a:bodyPr wrap="square">
            <a:spAutoFit/>
          </a:bodyPr>
          <a:lstStyle/>
          <a:p>
            <a:pPr>
              <a:buFont typeface="Webdings" pitchFamily="18" charset="2"/>
              <a:buNone/>
              <a:defRPr/>
            </a:pPr>
            <a:r>
              <a:rPr lang="en-US" dirty="0">
                <a:solidFill>
                  <a:schemeClr val="bg1">
                    <a:lumMod val="50000"/>
                  </a:schemeClr>
                </a:solidFill>
              </a:rPr>
              <a:t>Sources: August &amp; Shanahan (2008); Goldenberg (2008)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4035" name="Content Placeholder 2"/>
          <p:cNvSpPr>
            <a:spLocks noGrp="1"/>
          </p:cNvSpPr>
          <p:nvPr>
            <p:ph idx="1"/>
          </p:nvPr>
        </p:nvSpPr>
        <p:spPr/>
        <p:txBody>
          <a:bodyPr>
            <a:normAutofit fontScale="92500" lnSpcReduction="10000"/>
          </a:bodyPr>
          <a:lstStyle/>
          <a:p>
            <a:pPr marL="514350" indent="-514350">
              <a:buFont typeface="+mj-lt"/>
              <a:buAutoNum type="arabicPeriod" startAt="7"/>
              <a:defRPr/>
            </a:pPr>
            <a:r>
              <a:rPr lang="en-US" sz="2600" dirty="0" smtClean="0">
                <a:solidFill>
                  <a:srgbClr val="FF0000"/>
                </a:solidFill>
              </a:rPr>
              <a:t>Teach </a:t>
            </a:r>
            <a:r>
              <a:rPr lang="en-US" sz="2600" b="1" dirty="0" smtClean="0">
                <a:solidFill>
                  <a:srgbClr val="FF0000"/>
                </a:solidFill>
              </a:rPr>
              <a:t>reading comprehension strategies </a:t>
            </a:r>
            <a:r>
              <a:rPr lang="en-US" sz="2600" dirty="0" smtClean="0">
                <a:solidFill>
                  <a:srgbClr val="FF0000"/>
                </a:solidFill>
              </a:rPr>
              <a:t>explicitly:</a:t>
            </a:r>
          </a:p>
          <a:p>
            <a:pPr lvl="1">
              <a:defRPr/>
            </a:pPr>
            <a:r>
              <a:rPr lang="en-US" sz="2400" dirty="0" smtClean="0"/>
              <a:t>Activating prior knowledge / making connections</a:t>
            </a:r>
          </a:p>
          <a:p>
            <a:pPr lvl="1">
              <a:defRPr/>
            </a:pPr>
            <a:r>
              <a:rPr lang="en-US" sz="2400" dirty="0" smtClean="0"/>
              <a:t>Determining importance</a:t>
            </a:r>
          </a:p>
          <a:p>
            <a:pPr lvl="1">
              <a:defRPr/>
            </a:pPr>
            <a:r>
              <a:rPr lang="en-US" sz="2400" dirty="0" smtClean="0"/>
              <a:t>Asking questions</a:t>
            </a:r>
          </a:p>
          <a:p>
            <a:pPr lvl="1">
              <a:defRPr/>
            </a:pPr>
            <a:r>
              <a:rPr lang="en-US" sz="2400" dirty="0" smtClean="0"/>
              <a:t>Visualizing</a:t>
            </a:r>
          </a:p>
          <a:p>
            <a:pPr lvl="1">
              <a:defRPr/>
            </a:pPr>
            <a:r>
              <a:rPr lang="en-US" sz="2400" dirty="0" smtClean="0"/>
              <a:t>Summarizing</a:t>
            </a:r>
          </a:p>
          <a:p>
            <a:pPr lvl="1">
              <a:defRPr/>
            </a:pPr>
            <a:r>
              <a:rPr lang="en-US" sz="2400" dirty="0" smtClean="0"/>
              <a:t>Getting critical</a:t>
            </a:r>
          </a:p>
          <a:p>
            <a:pPr lvl="1">
              <a:defRPr/>
            </a:pPr>
            <a:r>
              <a:rPr lang="en-US" sz="2400" dirty="0" smtClean="0"/>
              <a:t>Retelling</a:t>
            </a:r>
          </a:p>
          <a:p>
            <a:pPr lvl="1">
              <a:defRPr/>
            </a:pPr>
            <a:r>
              <a:rPr lang="en-US" sz="2400" dirty="0" smtClean="0"/>
              <a:t>Fixing breakdowns</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836A3E77-8F43-4759-B88A-6B7FDBE468FC}"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txBox="1">
            <a:spLocks noGrp="1"/>
          </p:cNvSpPr>
          <p:nvPr/>
        </p:nvSpPr>
        <p:spPr bwMode="auto">
          <a:xfrm>
            <a:off x="6819900" y="649287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50000"/>
              </a:spcBef>
              <a:buClr>
                <a:schemeClr val="accent2"/>
              </a:buClr>
              <a:buFont typeface="Webdings" pitchFamily="18" charset="2"/>
              <a:buChar char="4"/>
              <a:defRPr sz="2400">
                <a:solidFill>
                  <a:schemeClr val="tx1"/>
                </a:solidFill>
                <a:latin typeface="Arial" charset="0"/>
              </a:defRPr>
            </a:lvl1pPr>
            <a:lvl2pPr marL="742950" indent="-285750" eaLnBrk="0" hangingPunct="0">
              <a:lnSpc>
                <a:spcPct val="95000"/>
              </a:lnSpc>
              <a:spcBef>
                <a:spcPct val="20000"/>
              </a:spcBef>
              <a:buClr>
                <a:schemeClr val="hlink"/>
              </a:buClr>
              <a:buFont typeface="Arial" charset="0"/>
              <a:buChar char="−"/>
              <a:defRPr sz="2800">
                <a:solidFill>
                  <a:schemeClr val="tx1"/>
                </a:solidFill>
                <a:latin typeface="Arial" charset="0"/>
              </a:defRPr>
            </a:lvl2pPr>
            <a:lvl3pPr marL="1143000" indent="-228600" eaLnBrk="0" hangingPunct="0">
              <a:lnSpc>
                <a:spcPct val="95000"/>
              </a:lnSpc>
              <a:spcBef>
                <a:spcPct val="20000"/>
              </a:spcBef>
              <a:buClr>
                <a:schemeClr val="hlink"/>
              </a:buClr>
              <a:buFont typeface="Arial" charset="0"/>
              <a:buChar char="−"/>
              <a:defRPr sz="2400">
                <a:solidFill>
                  <a:schemeClr val="tx1"/>
                </a:solidFill>
                <a:latin typeface="Arial" charset="0"/>
              </a:defRPr>
            </a:lvl3pPr>
            <a:lvl4pPr marL="1600200" indent="-228600" eaLnBrk="0" hangingPunct="0">
              <a:lnSpc>
                <a:spcPct val="95000"/>
              </a:lnSpc>
              <a:spcBef>
                <a:spcPct val="20000"/>
              </a:spcBef>
              <a:buClr>
                <a:schemeClr val="hlink"/>
              </a:buClr>
              <a:buFont typeface="Arial" charset="0"/>
              <a:buChar char="−"/>
              <a:defRPr sz="2000">
                <a:solidFill>
                  <a:schemeClr val="tx1"/>
                </a:solidFill>
                <a:latin typeface="Arial" charset="0"/>
              </a:defRPr>
            </a:lvl4pPr>
            <a:lvl5pPr marL="2057400" indent="-228600" eaLnBrk="0" hangingPunct="0">
              <a:lnSpc>
                <a:spcPct val="95000"/>
              </a:lnSpc>
              <a:spcBef>
                <a:spcPct val="20000"/>
              </a:spcBef>
              <a:buClr>
                <a:schemeClr val="hlink"/>
              </a:buClr>
              <a:buFont typeface="Arial" charset="0"/>
              <a:buChar char="−"/>
              <a:defRPr sz="2000">
                <a:solidFill>
                  <a:schemeClr val="tx1"/>
                </a:solidFill>
                <a:latin typeface="Arial" charset="0"/>
              </a:defRPr>
            </a:lvl5pPr>
            <a:lvl6pPr marL="25146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6pPr>
            <a:lvl7pPr marL="29718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7pPr>
            <a:lvl8pPr marL="34290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8pPr>
            <a:lvl9pPr marL="3886200" indent="-228600" eaLnBrk="0" fontAlgn="base" hangingPunct="0">
              <a:lnSpc>
                <a:spcPct val="95000"/>
              </a:lnSpc>
              <a:spcBef>
                <a:spcPct val="20000"/>
              </a:spcBef>
              <a:spcAft>
                <a:spcPct val="0"/>
              </a:spcAft>
              <a:buClr>
                <a:schemeClr val="hlink"/>
              </a:buClr>
              <a:buFont typeface="Arial" charset="0"/>
              <a:buChar char="−"/>
              <a:defRPr sz="2000">
                <a:solidFill>
                  <a:schemeClr val="tx1"/>
                </a:solidFill>
                <a:latin typeface="Arial" charset="0"/>
              </a:defRPr>
            </a:lvl9pPr>
          </a:lstStyle>
          <a:p>
            <a:pPr algn="r" eaLnBrk="1" hangingPunct="1">
              <a:lnSpc>
                <a:spcPct val="100000"/>
              </a:lnSpc>
              <a:spcBef>
                <a:spcPct val="0"/>
              </a:spcBef>
              <a:buClrTx/>
              <a:buFontTx/>
              <a:buNone/>
            </a:pPr>
            <a:fld id="{60A54D39-0C63-46B9-9E7C-64F23FC61578}" type="slidenum">
              <a:rPr lang="en-US" altLang="en-US" sz="1000"/>
              <a:pPr algn="r" eaLnBrk="1" hangingPunct="1">
                <a:lnSpc>
                  <a:spcPct val="100000"/>
                </a:lnSpc>
                <a:spcBef>
                  <a:spcPct val="0"/>
                </a:spcBef>
                <a:buClrTx/>
                <a:buFontTx/>
                <a:buNone/>
              </a:pPr>
              <a:t>69</a:t>
            </a:fld>
            <a:endParaRPr lang="en-US" altLang="en-US" sz="1000"/>
          </a:p>
        </p:txBody>
      </p:sp>
      <p:pic>
        <p:nvPicPr>
          <p:cNvPr id="47108" name="Picture 7" descr="turbo thinking 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2640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AE2619E-C277-4789-9A7D-2E185D3F95AA}" type="slidenum">
              <a:rPr lang="en-US" smtClean="0"/>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Poetry and Verse: Painting with Words</a:t>
            </a:r>
            <a:endParaRPr lang="en-US" dirty="0"/>
          </a:p>
        </p:txBody>
      </p:sp>
      <p:sp>
        <p:nvSpPr>
          <p:cNvPr id="3" name="Slide Number Placeholder 2"/>
          <p:cNvSpPr>
            <a:spLocks noGrp="1"/>
          </p:cNvSpPr>
          <p:nvPr>
            <p:ph type="sldNum" sz="quarter" idx="12"/>
          </p:nvPr>
        </p:nvSpPr>
        <p:spPr/>
        <p:txBody>
          <a:bodyPr/>
          <a:lstStyle/>
          <a:p>
            <a:fld id="{6AE2619E-C277-4789-9A7D-2E185D3F95AA}" type="slidenum">
              <a:rPr lang="en-US" smtClean="0"/>
              <a:t>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00" y="1524000"/>
            <a:ext cx="2741147"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799"/>
            <a:ext cx="33337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8830" y="973232"/>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6831" y="3188017"/>
            <a:ext cx="4379994"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183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sz="quarter"/>
          </p:nvPr>
        </p:nvSpPr>
        <p:spPr/>
        <p:txBody>
          <a:bodyPr>
            <a:normAutofit fontScale="90000"/>
          </a:bodyPr>
          <a:lstStyle/>
          <a:p>
            <a:r>
              <a:rPr lang="en-US" altLang="en-US" dirty="0" smtClean="0"/>
              <a:t>Think, Write, Pair, Share</a:t>
            </a:r>
            <a:endParaRPr lang="en-US" altLang="en-US" b="0" dirty="0" smtClean="0"/>
          </a:p>
        </p:txBody>
      </p:sp>
      <p:sp>
        <p:nvSpPr>
          <p:cNvPr id="4099" name="Rectangle 5"/>
          <p:cNvSpPr>
            <a:spLocks noGrp="1" noChangeArrowheads="1"/>
          </p:cNvSpPr>
          <p:nvPr>
            <p:ph sz="quarter" idx="1"/>
          </p:nvPr>
        </p:nvSpPr>
        <p:spPr>
          <a:xfrm>
            <a:off x="381000" y="1371600"/>
            <a:ext cx="4138613" cy="688975"/>
          </a:xfrm>
        </p:spPr>
        <p:txBody>
          <a:bodyPr>
            <a:normAutofit/>
          </a:bodyPr>
          <a:lstStyle/>
          <a:p>
            <a:pPr marL="0" indent="0">
              <a:buFont typeface="Webdings" pitchFamily="18" charset="2"/>
              <a:buNone/>
            </a:pPr>
            <a:r>
              <a:rPr lang="en-US" altLang="en-US" sz="1800" dirty="0" smtClean="0"/>
              <a:t>Advantages of having English learners in your class	</a:t>
            </a:r>
          </a:p>
        </p:txBody>
      </p:sp>
      <p:sp>
        <p:nvSpPr>
          <p:cNvPr id="4100" name="Rectangle 6"/>
          <p:cNvSpPr>
            <a:spLocks noGrp="1" noChangeArrowheads="1"/>
          </p:cNvSpPr>
          <p:nvPr>
            <p:ph sz="quarter" idx="2"/>
          </p:nvPr>
        </p:nvSpPr>
        <p:spPr>
          <a:xfrm>
            <a:off x="4672013" y="1447800"/>
            <a:ext cx="3633787" cy="612775"/>
          </a:xfrm>
        </p:spPr>
        <p:txBody>
          <a:bodyPr>
            <a:normAutofit lnSpcReduction="10000"/>
          </a:bodyPr>
          <a:lstStyle/>
          <a:p>
            <a:pPr marL="52388" indent="-52388">
              <a:buFont typeface="Webdings" pitchFamily="18" charset="2"/>
              <a:buNone/>
            </a:pPr>
            <a:r>
              <a:rPr lang="en-US" altLang="en-US" sz="1800" smtClean="0"/>
              <a:t>Challenges of having English learners in your class</a:t>
            </a:r>
          </a:p>
        </p:txBody>
      </p:sp>
      <p:sp>
        <p:nvSpPr>
          <p:cNvPr id="4101" name="Rectangle 7"/>
          <p:cNvSpPr>
            <a:spLocks noGrp="1" noChangeArrowheads="1"/>
          </p:cNvSpPr>
          <p:nvPr>
            <p:ph sz="quarter" idx="3"/>
          </p:nvPr>
        </p:nvSpPr>
        <p:spPr>
          <a:xfrm>
            <a:off x="304800" y="3516923"/>
            <a:ext cx="3633788" cy="619125"/>
          </a:xfrm>
        </p:spPr>
        <p:txBody>
          <a:bodyPr>
            <a:normAutofit lnSpcReduction="10000"/>
          </a:bodyPr>
          <a:lstStyle/>
          <a:p>
            <a:pPr marL="0" indent="0">
              <a:buFont typeface="Webdings" pitchFamily="18" charset="2"/>
              <a:buNone/>
            </a:pPr>
            <a:r>
              <a:rPr lang="en-US" altLang="en-US" sz="1800" dirty="0" smtClean="0"/>
              <a:t>Key strategies to teach literacy to English learners</a:t>
            </a:r>
          </a:p>
        </p:txBody>
      </p:sp>
      <p:sp>
        <p:nvSpPr>
          <p:cNvPr id="4102" name="Rectangle 8"/>
          <p:cNvSpPr>
            <a:spLocks noGrp="1" noChangeArrowheads="1"/>
          </p:cNvSpPr>
          <p:nvPr>
            <p:ph sz="quarter" idx="4"/>
          </p:nvPr>
        </p:nvSpPr>
        <p:spPr>
          <a:xfrm>
            <a:off x="4648200" y="3581400"/>
            <a:ext cx="3633788" cy="619125"/>
          </a:xfrm>
        </p:spPr>
        <p:txBody>
          <a:bodyPr>
            <a:normAutofit lnSpcReduction="10000"/>
          </a:bodyPr>
          <a:lstStyle/>
          <a:p>
            <a:pPr marL="0" indent="0">
              <a:buFont typeface="Webdings" pitchFamily="18" charset="2"/>
              <a:buNone/>
            </a:pPr>
            <a:r>
              <a:rPr lang="en-US" altLang="en-US" sz="1800" smtClean="0"/>
              <a:t>Questions I have about teaching literacy to English learners</a:t>
            </a:r>
          </a:p>
        </p:txBody>
      </p:sp>
      <p:sp>
        <p:nvSpPr>
          <p:cNvPr id="4103" name="Line 9"/>
          <p:cNvSpPr>
            <a:spLocks noChangeShapeType="1"/>
          </p:cNvSpPr>
          <p:nvPr/>
        </p:nvSpPr>
        <p:spPr bwMode="auto">
          <a:xfrm>
            <a:off x="4267200" y="13716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Line 10"/>
          <p:cNvSpPr>
            <a:spLocks noChangeShapeType="1"/>
          </p:cNvSpPr>
          <p:nvPr/>
        </p:nvSpPr>
        <p:spPr bwMode="auto">
          <a:xfrm flipH="1" flipV="1">
            <a:off x="838200" y="35052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0"/>
          </p:nvPr>
        </p:nvSpPr>
        <p:spPr/>
        <p:txBody>
          <a:bodyPr/>
          <a:lstStyle/>
          <a:p>
            <a:pPr>
              <a:defRPr/>
            </a:pPr>
            <a:fld id="{EF296213-BDDE-4C9A-95E7-55BF7FB20888}" type="slidenum">
              <a:rPr lang="en-US" smtClean="0"/>
              <a:pPr>
                <a:defRPr/>
              </a:pPr>
              <a:t>70</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References (1)</a:t>
            </a:r>
          </a:p>
        </p:txBody>
      </p:sp>
      <p:sp>
        <p:nvSpPr>
          <p:cNvPr id="49155" name="Content Placeholder 2"/>
          <p:cNvSpPr>
            <a:spLocks noGrp="1"/>
          </p:cNvSpPr>
          <p:nvPr>
            <p:ph idx="1"/>
          </p:nvPr>
        </p:nvSpPr>
        <p:spPr>
          <a:xfrm>
            <a:off x="885825" y="1447800"/>
            <a:ext cx="7419975" cy="4718050"/>
          </a:xfrm>
        </p:spPr>
        <p:txBody>
          <a:bodyPr/>
          <a:lstStyle/>
          <a:p>
            <a:pPr eaLnBrk="1" hangingPunct="1"/>
            <a:r>
              <a:rPr lang="en-US" altLang="en-US" sz="1800" noProof="1" smtClean="0">
                <a:cs typeface="Times New Roman" pitchFamily="18" charset="0"/>
              </a:rPr>
              <a:t>August, D., &amp; Shanahan, T. (Eds.) (2008). </a:t>
            </a:r>
            <a:r>
              <a:rPr lang="en-US" altLang="en-US" sz="1800" i="1" smtClean="0">
                <a:cs typeface="Times New Roman" pitchFamily="18" charset="0"/>
              </a:rPr>
              <a:t>Developing reading and writing in second-language learners. </a:t>
            </a:r>
            <a:r>
              <a:rPr lang="en-US" altLang="en-US" sz="1800" smtClean="0">
                <a:cs typeface="Times New Roman" pitchFamily="18" charset="0"/>
              </a:rPr>
              <a:t>Lessons from the report of the National Literacy Panel on Language-Minority Children and Youth.</a:t>
            </a:r>
            <a:r>
              <a:rPr lang="en-US" altLang="en-US" sz="1800" i="1" smtClean="0">
                <a:cs typeface="Times New Roman" pitchFamily="18" charset="0"/>
              </a:rPr>
              <a:t> </a:t>
            </a:r>
            <a:r>
              <a:rPr lang="en-US" altLang="en-US" sz="1800" smtClean="0">
                <a:cs typeface="Times New Roman" pitchFamily="18" charset="0"/>
              </a:rPr>
              <a:t>Florence, KY:</a:t>
            </a:r>
            <a:r>
              <a:rPr lang="en-US" altLang="en-US" sz="1800" i="1" smtClean="0">
                <a:cs typeface="Times New Roman" pitchFamily="18" charset="0"/>
              </a:rPr>
              <a:t> </a:t>
            </a:r>
            <a:r>
              <a:rPr lang="en-US" altLang="en-US" sz="1800" smtClean="0">
                <a:cs typeface="Times New Roman" pitchFamily="18" charset="0"/>
              </a:rPr>
              <a:t>Routledge. The Center for Applied Linguistics and the International Reading Association.</a:t>
            </a:r>
          </a:p>
          <a:p>
            <a:r>
              <a:rPr lang="en-US" altLang="en-US" sz="1800" smtClean="0"/>
              <a:t>August, D., Carlo, M., Dressler, C., &amp; Snow, C. (2005). The critical role of vocabulary development for English language learners. </a:t>
            </a:r>
            <a:r>
              <a:rPr lang="en-US" altLang="en-US" sz="1800" i="1" smtClean="0"/>
              <a:t>Learning Disabilities Research &amp; Practice</a:t>
            </a:r>
            <a:r>
              <a:rPr lang="en-US" altLang="en-US" sz="1800" smtClean="0"/>
              <a:t>, </a:t>
            </a:r>
            <a:r>
              <a:rPr lang="en-US" altLang="en-US" sz="1800" i="1" smtClean="0"/>
              <a:t>20</a:t>
            </a:r>
            <a:r>
              <a:rPr lang="en-US" altLang="en-US" sz="1800" smtClean="0"/>
              <a:t>(1), 50–57. </a:t>
            </a:r>
          </a:p>
          <a:p>
            <a:r>
              <a:rPr lang="en-US" altLang="en-US" sz="1800" smtClean="0"/>
              <a:t>Calderon. (2008, April). </a:t>
            </a:r>
            <a:r>
              <a:rPr lang="en-US" altLang="en-US" sz="1800" i="1" smtClean="0"/>
              <a:t>ESL Strategies for teaching vocabulary and reading.</a:t>
            </a:r>
            <a:r>
              <a:rPr lang="en-US" altLang="en-US" sz="1800" smtClean="0"/>
              <a:t> Paper presented at the annual meeting of Teachers of English to Speakers of Other Languages (TESOL), New York, NY. </a:t>
            </a:r>
          </a:p>
          <a:p>
            <a:r>
              <a:rPr lang="en-US" altLang="en-US" sz="1800" smtClean="0"/>
              <a:t>Carlo, M.S., August, D., McLaughlin, B., Snow, C.E., Dressler, C., Lippman, D., Lively, T., White, C. (2003). Closing the gap: Addressing the vocabulary needs of English language learners in bilingual and mainstream classrooms. </a:t>
            </a:r>
            <a:r>
              <a:rPr lang="en-US" altLang="en-US" sz="1800" i="1" smtClean="0"/>
              <a:t>Reading Research Quarterly</a:t>
            </a:r>
            <a:r>
              <a:rPr lang="en-US" altLang="en-US" sz="1800" smtClean="0"/>
              <a:t>, </a:t>
            </a:r>
            <a:r>
              <a:rPr lang="en-US" altLang="en-US" sz="1800" i="1" smtClean="0"/>
              <a:t>39</a:t>
            </a:r>
            <a:r>
              <a:rPr lang="en-US" altLang="en-US" sz="1800" smtClean="0"/>
              <a:t>(2), 188-315. </a:t>
            </a:r>
            <a:endParaRPr lang="en-US" altLang="en-US" smtClean="0"/>
          </a:p>
        </p:txBody>
      </p:sp>
      <p:sp>
        <p:nvSpPr>
          <p:cNvPr id="4" name="Slide Number Placeholder 3"/>
          <p:cNvSpPr>
            <a:spLocks noGrp="1"/>
          </p:cNvSpPr>
          <p:nvPr>
            <p:ph type="sldNum" sz="quarter" idx="10"/>
          </p:nvPr>
        </p:nvSpPr>
        <p:spPr/>
        <p:txBody>
          <a:bodyPr/>
          <a:lstStyle/>
          <a:p>
            <a:pPr>
              <a:defRPr/>
            </a:pPr>
            <a:fld id="{6CCA3169-3861-4946-B2AE-CE2B694947BE}"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References (2)</a:t>
            </a:r>
          </a:p>
        </p:txBody>
      </p:sp>
      <p:sp>
        <p:nvSpPr>
          <p:cNvPr id="50179" name="Content Placeholder 2"/>
          <p:cNvSpPr>
            <a:spLocks noGrp="1"/>
          </p:cNvSpPr>
          <p:nvPr>
            <p:ph idx="1"/>
          </p:nvPr>
        </p:nvSpPr>
        <p:spPr>
          <a:xfrm>
            <a:off x="885825" y="1447800"/>
            <a:ext cx="7419975" cy="4454525"/>
          </a:xfrm>
        </p:spPr>
        <p:txBody>
          <a:bodyPr/>
          <a:lstStyle/>
          <a:p>
            <a:r>
              <a:rPr lang="en-US" altLang="en-US" sz="1800" smtClean="0"/>
              <a:t>Cloud, N., Genesee, F., &amp; Hamayan, E. (2009). </a:t>
            </a:r>
            <a:r>
              <a:rPr lang="en-US" altLang="en-US" sz="1800" i="1" smtClean="0"/>
              <a:t>Literacy instruction for English language learners: A teacher’s guide to research-based practices.</a:t>
            </a:r>
            <a:r>
              <a:rPr lang="en-US" altLang="en-US" sz="1800" smtClean="0"/>
              <a:t> Portsmouth, NH: Heinemann</a:t>
            </a:r>
          </a:p>
          <a:p>
            <a:r>
              <a:rPr lang="en-US" altLang="en-US" sz="1800" smtClean="0"/>
              <a:t>Drucker, M. J (2003). What reading teachers should know about ESL learners. </a:t>
            </a:r>
            <a:r>
              <a:rPr lang="en-US" altLang="en-US" sz="1800" i="1" smtClean="0"/>
              <a:t>The Reading eacher. Vol 57 (1): p.22-29; retrieved on Nov 6, 2004 from </a:t>
            </a:r>
            <a:r>
              <a:rPr lang="en-US" altLang="en-US" sz="1800" i="1" smtClean="0">
                <a:hlinkClick r:id="rId3"/>
              </a:rPr>
              <a:t>www.questia.com</a:t>
            </a:r>
            <a:endParaRPr lang="en-US" altLang="en-US" sz="1800" i="1" smtClean="0"/>
          </a:p>
          <a:p>
            <a:r>
              <a:rPr lang="en-US" altLang="en-US" sz="1800" smtClean="0"/>
              <a:t>Echevarria, J. &amp; Hasbrouck, J. (2009). </a:t>
            </a:r>
            <a:r>
              <a:rPr lang="en-US" altLang="en-US" sz="1800" i="1" smtClean="0"/>
              <a:t>Response to intervention and English learners.</a:t>
            </a:r>
            <a:r>
              <a:rPr lang="en-US" altLang="en-US" sz="1800" smtClean="0"/>
              <a:t>  Washington, DC: Center for Research on the Educational Achievement and Teaching of English Language Learners. Retrieved from </a:t>
            </a:r>
            <a:r>
              <a:rPr lang="en-US" altLang="en-US" sz="1800" u="sng" smtClean="0">
                <a:hlinkClick r:id="rId4"/>
              </a:rPr>
              <a:t>http://www.cal.org/create/resources/pubs/CREATEBrief_ResponsetoIntervention.pdf</a:t>
            </a:r>
            <a:endParaRPr lang="en-US" altLang="en-US" sz="1800" smtClean="0"/>
          </a:p>
          <a:p>
            <a:r>
              <a:rPr lang="en-US" altLang="en-US" sz="1800" smtClean="0"/>
              <a:t>Echevarria, J., Vogt, M.E., &amp; Short, D. (2008). </a:t>
            </a:r>
            <a:r>
              <a:rPr lang="en-US" altLang="en-US" sz="1800" i="1" smtClean="0"/>
              <a:t>Making Content Comprehensible for English learners: The SIOP model (3</a:t>
            </a:r>
            <a:r>
              <a:rPr lang="en-US" altLang="en-US" sz="1800" i="1" baseline="30000" smtClean="0"/>
              <a:t>rd</a:t>
            </a:r>
            <a:r>
              <a:rPr lang="en-US" altLang="en-US" sz="1800" i="1" smtClean="0"/>
              <a:t> ed.).</a:t>
            </a:r>
            <a:r>
              <a:rPr lang="en-US" altLang="en-US" sz="1800" smtClean="0"/>
              <a:t> Boston: Allyn &amp; Bacon.</a:t>
            </a:r>
          </a:p>
        </p:txBody>
      </p:sp>
      <p:sp>
        <p:nvSpPr>
          <p:cNvPr id="4" name="Slide Number Placeholder 3"/>
          <p:cNvSpPr>
            <a:spLocks noGrp="1"/>
          </p:cNvSpPr>
          <p:nvPr>
            <p:ph type="sldNum" sz="quarter" idx="10"/>
          </p:nvPr>
        </p:nvSpPr>
        <p:spPr/>
        <p:txBody>
          <a:bodyPr/>
          <a:lstStyle/>
          <a:p>
            <a:pPr>
              <a:defRPr/>
            </a:pPr>
            <a:fld id="{25F1D5B4-37FD-42C6-86E1-F26BE8D66638}"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References (3)</a:t>
            </a:r>
          </a:p>
        </p:txBody>
      </p:sp>
      <p:sp>
        <p:nvSpPr>
          <p:cNvPr id="51203" name="Content Placeholder 2"/>
          <p:cNvSpPr>
            <a:spLocks noGrp="1"/>
          </p:cNvSpPr>
          <p:nvPr>
            <p:ph idx="1"/>
          </p:nvPr>
        </p:nvSpPr>
        <p:spPr>
          <a:xfrm>
            <a:off x="885825" y="1447800"/>
            <a:ext cx="7419975" cy="4718050"/>
          </a:xfrm>
        </p:spPr>
        <p:txBody>
          <a:bodyPr/>
          <a:lstStyle/>
          <a:p>
            <a:r>
              <a:rPr lang="en-US" altLang="en-US" sz="1800" smtClean="0">
                <a:cs typeface="Arial" charset="0"/>
              </a:rPr>
              <a:t>Goldenberg, C. (2008). Teaching English language learners: What the research does—and does not—say. </a:t>
            </a:r>
            <a:r>
              <a:rPr lang="en-US" altLang="en-US" sz="1800" i="1" smtClean="0">
                <a:cs typeface="Arial" charset="0"/>
              </a:rPr>
              <a:t>American Educator, 32</a:t>
            </a:r>
            <a:r>
              <a:rPr lang="en-US" altLang="en-US" sz="1800" smtClean="0">
                <a:cs typeface="Arial" charset="0"/>
              </a:rPr>
              <a:t>(2), 8-22, 42-44. Retrieved July 6, 2010 from the American Educator Web site: </a:t>
            </a:r>
            <a:r>
              <a:rPr lang="en-US" altLang="en-US" sz="1800" smtClean="0">
                <a:cs typeface="Arial" charset="0"/>
                <a:hlinkClick r:id="rId3"/>
              </a:rPr>
              <a:t>http://www.aft.org/pubs-reports/american_educator/issues/summer08/goldenberg.pdf </a:t>
            </a:r>
            <a:endParaRPr lang="en-US" altLang="en-US" sz="1800" smtClean="0">
              <a:cs typeface="Arial" charset="0"/>
            </a:endParaRPr>
          </a:p>
          <a:p>
            <a:r>
              <a:rPr lang="en-US" altLang="en-US" sz="1800" smtClean="0"/>
              <a:t>Institute of Education Sciences (IES). (2007). </a:t>
            </a:r>
            <a:r>
              <a:rPr lang="en-US" altLang="en-US" sz="1800" i="1" smtClean="0"/>
              <a:t>Effective literacy and English language instruction for English language learners in the elementary grades.</a:t>
            </a:r>
            <a:r>
              <a:rPr lang="en-US" altLang="en-US" sz="1800" smtClean="0"/>
              <a:t> Washington, DC: IES, National Center for Education Evaluation and Regional Assistance.</a:t>
            </a:r>
          </a:p>
          <a:p>
            <a:r>
              <a:rPr lang="es-AR" altLang="en-US" sz="1800" smtClean="0"/>
              <a:t>Orosco, M. J. &amp; Klingner, J. (2010). </a:t>
            </a:r>
            <a:r>
              <a:rPr lang="en-US" altLang="en-US" sz="1800" smtClean="0"/>
              <a:t>One school’s implementation of RTI with English language learners: “Referring into RTI.” Journal of Learning Disabilities, 43(3), 269–288.</a:t>
            </a:r>
          </a:p>
          <a:p>
            <a:r>
              <a:rPr lang="en-US" altLang="en-US" sz="1800" smtClean="0"/>
              <a:t>Short, D.J., &amp; Fitzsimmons, S. (2007). </a:t>
            </a:r>
            <a:r>
              <a:rPr lang="en-US" altLang="en-US" sz="1800" i="1" smtClean="0"/>
              <a:t>Double the Work: Challenges and solutions to acquiring language and academic literacy for adolescent English language learners. </a:t>
            </a:r>
            <a:r>
              <a:rPr lang="en-US" altLang="en-US" sz="1800" smtClean="0"/>
              <a:t>New York: Carnegie Corporation.</a:t>
            </a:r>
          </a:p>
        </p:txBody>
      </p:sp>
      <p:sp>
        <p:nvSpPr>
          <p:cNvPr id="4" name="Slide Number Placeholder 3"/>
          <p:cNvSpPr>
            <a:spLocks noGrp="1"/>
          </p:cNvSpPr>
          <p:nvPr>
            <p:ph type="sldNum" sz="quarter" idx="10"/>
          </p:nvPr>
        </p:nvSpPr>
        <p:spPr/>
        <p:txBody>
          <a:bodyPr/>
          <a:lstStyle/>
          <a:p>
            <a:pPr>
              <a:defRPr/>
            </a:pPr>
            <a:fld id="{F6335E28-A9AB-4288-B28F-AF1E27A8F84A}"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References (4)</a:t>
            </a:r>
          </a:p>
        </p:txBody>
      </p:sp>
      <p:sp>
        <p:nvSpPr>
          <p:cNvPr id="52227" name="Content Placeholder 2"/>
          <p:cNvSpPr>
            <a:spLocks noGrp="1"/>
          </p:cNvSpPr>
          <p:nvPr>
            <p:ph idx="1"/>
          </p:nvPr>
        </p:nvSpPr>
        <p:spPr>
          <a:xfrm>
            <a:off x="885825" y="1447800"/>
            <a:ext cx="7419975" cy="3135313"/>
          </a:xfrm>
        </p:spPr>
        <p:txBody>
          <a:bodyPr/>
          <a:lstStyle/>
          <a:p>
            <a:pPr>
              <a:buClr>
                <a:srgbClr val="FF9900"/>
              </a:buClr>
            </a:pPr>
            <a:r>
              <a:rPr lang="en-US" altLang="en-US" sz="1800" smtClean="0">
                <a:solidFill>
                  <a:srgbClr val="000078"/>
                </a:solidFill>
              </a:rPr>
              <a:t>Tharp, R. G. (1997). </a:t>
            </a:r>
            <a:r>
              <a:rPr lang="en-US" altLang="en-US" sz="1800" i="1" smtClean="0">
                <a:solidFill>
                  <a:srgbClr val="000078"/>
                </a:solidFill>
              </a:rPr>
              <a:t>From at-risk to excellence: Research, theory, and principles for  practice </a:t>
            </a:r>
            <a:r>
              <a:rPr lang="en-US" altLang="en-US" sz="1800" smtClean="0">
                <a:solidFill>
                  <a:srgbClr val="000078"/>
                </a:solidFill>
              </a:rPr>
              <a:t>(Research Report 1). Santa Cruz, CA: Center for Research on Education, Diversity &amp; Excellence. </a:t>
            </a:r>
            <a:r>
              <a:rPr lang="en-US" altLang="en-US" sz="1800" smtClean="0">
                <a:solidFill>
                  <a:srgbClr val="000078"/>
                </a:solidFill>
                <a:cs typeface="Arial" charset="0"/>
              </a:rPr>
              <a:t>Retrieved July 6, 2010 from: http://www.cal.org/resources/Digest/crede001.html </a:t>
            </a:r>
          </a:p>
          <a:p>
            <a:pPr>
              <a:buClr>
                <a:srgbClr val="FF9900"/>
              </a:buClr>
            </a:pPr>
            <a:r>
              <a:rPr lang="en-US" altLang="en-US" sz="1800" smtClean="0">
                <a:solidFill>
                  <a:srgbClr val="000078"/>
                </a:solidFill>
              </a:rPr>
              <a:t>Trumbull, E., &amp; Pacheco, M. (2005). </a:t>
            </a:r>
            <a:r>
              <a:rPr lang="en-US" altLang="en-US" sz="1800" i="1" smtClean="0">
                <a:solidFill>
                  <a:srgbClr val="000078"/>
                </a:solidFill>
              </a:rPr>
              <a:t>Leading with diversity: Cultural competencies for teacher preparation and professional development</a:t>
            </a:r>
            <a:r>
              <a:rPr lang="en-US" altLang="en-US" sz="1800" smtClean="0">
                <a:solidFill>
                  <a:srgbClr val="000078"/>
                </a:solidFill>
              </a:rPr>
              <a:t>. Providence, RI: The Education Alliance at Brown University and Pacific Resources for Education and Learning. </a:t>
            </a:r>
          </a:p>
          <a:p>
            <a:endParaRPr lang="en-US" altLang="en-US" smtClean="0"/>
          </a:p>
        </p:txBody>
      </p:sp>
      <p:sp>
        <p:nvSpPr>
          <p:cNvPr id="4" name="Slide Number Placeholder 3"/>
          <p:cNvSpPr>
            <a:spLocks noGrp="1"/>
          </p:cNvSpPr>
          <p:nvPr>
            <p:ph type="sldNum" sz="quarter" idx="10"/>
          </p:nvPr>
        </p:nvSpPr>
        <p:spPr/>
        <p:txBody>
          <a:bodyPr/>
          <a:lstStyle/>
          <a:p>
            <a:pPr>
              <a:defRPr/>
            </a:pPr>
            <a:fld id="{3FF86F72-1713-4E37-83C1-E4DF731226D8}" type="slidenum">
              <a:rPr lang="en-US" smtClean="0"/>
              <a:pPr>
                <a:defRPr/>
              </a:pPr>
              <a:t>74</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Foundations</a:t>
            </a:r>
            <a:endParaRPr lang="en-US" dirty="0"/>
          </a:p>
        </p:txBody>
      </p:sp>
      <p:sp>
        <p:nvSpPr>
          <p:cNvPr id="3" name="Text Placeholder 2"/>
          <p:cNvSpPr>
            <a:spLocks noGrp="1"/>
          </p:cNvSpPr>
          <p:nvPr>
            <p:ph type="body" idx="1"/>
          </p:nvPr>
        </p:nvSpPr>
        <p:spPr/>
        <p:txBody>
          <a:bodyPr/>
          <a:lstStyle/>
          <a:p>
            <a:r>
              <a:rPr lang="en-US" dirty="0" smtClean="0"/>
              <a:t>Why theory first?</a:t>
            </a:r>
            <a:endParaRPr lang="en-US" dirty="0"/>
          </a:p>
        </p:txBody>
      </p:sp>
      <p:sp>
        <p:nvSpPr>
          <p:cNvPr id="4" name="Slide Number Placeholder 3"/>
          <p:cNvSpPr>
            <a:spLocks noGrp="1"/>
          </p:cNvSpPr>
          <p:nvPr>
            <p:ph type="sldNum" sz="quarter" idx="12"/>
          </p:nvPr>
        </p:nvSpPr>
        <p:spPr/>
        <p:txBody>
          <a:bodyPr/>
          <a:lstStyle/>
          <a:p>
            <a:fld id="{6AE2619E-C277-4789-9A7D-2E185D3F95AA}" type="slidenum">
              <a:rPr lang="en-US" smtClean="0"/>
              <a:t>8</a:t>
            </a:fld>
            <a:endParaRPr lang="en-US"/>
          </a:p>
        </p:txBody>
      </p:sp>
    </p:spTree>
    <p:extLst>
      <p:ext uri="{BB962C8B-B14F-4D97-AF65-F5344CB8AC3E}">
        <p14:creationId xmlns:p14="http://schemas.microsoft.com/office/powerpoint/2010/main" val="31591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Theoretical Foundations</a:t>
            </a:r>
            <a:endParaRPr lang="en-US" dirty="0"/>
          </a:p>
        </p:txBody>
      </p:sp>
      <p:sp>
        <p:nvSpPr>
          <p:cNvPr id="9" name="Content Placeholder 8"/>
          <p:cNvSpPr>
            <a:spLocks noGrp="1"/>
          </p:cNvSpPr>
          <p:nvPr>
            <p:ph sz="quarter" idx="13"/>
          </p:nvPr>
        </p:nvSpPr>
        <p:spPr/>
        <p:txBody>
          <a:bodyPr>
            <a:normAutofit fontScale="92500" lnSpcReduction="20000"/>
          </a:bodyPr>
          <a:lstStyle/>
          <a:p>
            <a:r>
              <a:rPr lang="en-US" b="1" dirty="0" smtClean="0"/>
              <a:t>Cummins’s</a:t>
            </a:r>
            <a:r>
              <a:rPr lang="en-US" dirty="0" smtClean="0"/>
              <a:t> differentiation between social and academic language</a:t>
            </a:r>
          </a:p>
          <a:p>
            <a:r>
              <a:rPr lang="en-US" b="1" dirty="0" err="1" smtClean="0"/>
              <a:t>Krashen’s</a:t>
            </a:r>
            <a:r>
              <a:rPr lang="en-US" dirty="0" smtClean="0"/>
              <a:t> separate concepts of the affective filter and comprehensible input</a:t>
            </a:r>
          </a:p>
          <a:p>
            <a:r>
              <a:rPr lang="en-US" b="1" dirty="0" err="1" smtClean="0"/>
              <a:t>Vygotsky’s</a:t>
            </a:r>
            <a:r>
              <a:rPr lang="en-US" dirty="0" smtClean="0"/>
              <a:t> zone of proximal development</a:t>
            </a:r>
          </a:p>
          <a:p>
            <a:r>
              <a:rPr lang="en-US" b="1" dirty="0" smtClean="0"/>
              <a:t>Swain’s</a:t>
            </a:r>
            <a:r>
              <a:rPr lang="en-US" dirty="0" smtClean="0"/>
              <a:t> ideas about meaningful interaction</a:t>
            </a:r>
          </a:p>
          <a:p>
            <a:r>
              <a:rPr lang="en-US" b="1" dirty="0" smtClean="0"/>
              <a:t>Brown’s</a:t>
            </a:r>
            <a:r>
              <a:rPr lang="en-US" dirty="0" smtClean="0"/>
              <a:t> principles of language teaching and language learning</a:t>
            </a:r>
          </a:p>
          <a:p>
            <a:r>
              <a:rPr lang="en-US" b="1" dirty="0" smtClean="0"/>
              <a:t>Bloom’s</a:t>
            </a:r>
            <a:r>
              <a:rPr lang="en-US" dirty="0" smtClean="0"/>
              <a:t> taxonomy classifying levels of cognitive challenge</a:t>
            </a:r>
          </a:p>
          <a:p>
            <a:endParaRPr lang="en-US" dirty="0"/>
          </a:p>
        </p:txBody>
      </p:sp>
      <p:pic>
        <p:nvPicPr>
          <p:cNvPr id="3074" name="Picture 2" descr="C:\Users\myoung\AppData\Local\Microsoft\Windows\Temporary Internet Files\Content.IE5\59G6X1SQ\MC900387131[1].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00600" y="2170493"/>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AE2619E-C277-4789-9A7D-2E185D3F95AA}" type="slidenum">
              <a:rPr lang="en-US" smtClean="0"/>
              <a:t>9</a:t>
            </a:fld>
            <a:endParaRPr lang="en-US"/>
          </a:p>
        </p:txBody>
      </p:sp>
    </p:spTree>
    <p:extLst>
      <p:ext uri="{BB962C8B-B14F-4D97-AF65-F5344CB8AC3E}">
        <p14:creationId xmlns:p14="http://schemas.microsoft.com/office/powerpoint/2010/main" val="703578075"/>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1830</TotalTime>
  <Words>6722</Words>
  <Application>Microsoft Office PowerPoint</Application>
  <PresentationFormat>On-screen Show (4:3)</PresentationFormat>
  <Paragraphs>601</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Urban Pop</vt:lpstr>
      <vt:lpstr>Educating All Students:</vt:lpstr>
      <vt:lpstr>Agenda</vt:lpstr>
      <vt:lpstr>PowerPoint Presentation</vt:lpstr>
      <vt:lpstr>First, demographics…and the numbers keep rising</vt:lpstr>
      <vt:lpstr>Think of your future classroom and daydream a little…</vt:lpstr>
      <vt:lpstr>Elena</vt:lpstr>
      <vt:lpstr>Poetry and Verse: Painting with Words</vt:lpstr>
      <vt:lpstr>Theoretical Foundations</vt:lpstr>
      <vt:lpstr>Theoretical Foundations</vt:lpstr>
      <vt:lpstr>Cummins: Differentiation of Social and Academic Language</vt:lpstr>
      <vt:lpstr>Understanding Social Language</vt:lpstr>
      <vt:lpstr>Understanding Academic Language </vt:lpstr>
      <vt:lpstr>Making Academic Language More Comprehensible</vt:lpstr>
      <vt:lpstr>Using Cummins’s Principles</vt:lpstr>
      <vt:lpstr>Krashen: The Affective Filter</vt:lpstr>
      <vt:lpstr>Vygotsky: Zone of Proximal Development</vt:lpstr>
      <vt:lpstr>Swain: Meaningful OUtput</vt:lpstr>
      <vt:lpstr>Brown’s Principles at a Glance</vt:lpstr>
      <vt:lpstr>Bloom: Taxonomy</vt:lpstr>
      <vt:lpstr>A Comparison: First and Second Language Acquisition</vt:lpstr>
      <vt:lpstr>PowerPoint Presentation</vt:lpstr>
      <vt:lpstr>Federal Statutes and Program Models</vt:lpstr>
      <vt:lpstr>Lau v. Nichols</vt:lpstr>
      <vt:lpstr>The essence of Lau was codified into federal law though the Equal Educational Opportunities Act of 1974 (EEOA), soon after the case was decided. Section 1703(f) of this act declares: "No state shall deny educational opportunities to an individual on account of his or her race, color, sex, or national origin by … (f) the failure of an educational agency to take appropriate action to overcome language barriers that impede equal participation by its students in its instructional programs." </vt:lpstr>
      <vt:lpstr>Serna v. Portales</vt:lpstr>
      <vt:lpstr>A major outcome of this case is a three-pronged test to determine whether schools are taking "appropriate action" to address the needs of ELLs as required by the EEOA.</vt:lpstr>
      <vt:lpstr>1982</vt:lpstr>
      <vt:lpstr>No Child Left Behind</vt:lpstr>
      <vt:lpstr>No Child Left Behind</vt:lpstr>
      <vt:lpstr>PowerPoint Presentation</vt:lpstr>
      <vt:lpstr>Different Programs = Different Goals</vt:lpstr>
      <vt:lpstr>Service Delivery Models</vt:lpstr>
      <vt:lpstr>What do we know about teaching literacy to English language learners?</vt:lpstr>
      <vt:lpstr>Evidence-Based Reading Instruction</vt:lpstr>
      <vt:lpstr>Research Findings: ELL Literacy Development</vt:lpstr>
      <vt:lpstr>Research Findings: ELL Literacy Development</vt:lpstr>
      <vt:lpstr>What types of linguistic knowledge do you need to determine the elements of the following Equation?</vt:lpstr>
      <vt:lpstr>The following answers  would not be expected from students who master the English language…</vt:lpstr>
      <vt:lpstr>Students Who Are College and Career Ready: Particularly Important Skills for ELLs</vt:lpstr>
      <vt:lpstr>Students Who Are College and Career Ready: Particularly Important Skills for ELLs</vt:lpstr>
      <vt:lpstr>Speaking and Listening Standards: Particularly Important Skills for ELLs</vt:lpstr>
      <vt:lpstr>Language Standards: Particularly Important Skills for ELLs</vt:lpstr>
      <vt:lpstr>Perhaps the most important thing to keep in mind is that an individual’s background in their first language has the most impact on how fast they will learn a second language.</vt:lpstr>
      <vt:lpstr>Instructional Practices</vt:lpstr>
      <vt:lpstr>Reading Comprehension</vt:lpstr>
      <vt:lpstr>Partner Talk </vt:lpstr>
      <vt:lpstr>PowerPoint Presentation</vt:lpstr>
      <vt:lpstr>PowerPoint Presentation</vt:lpstr>
      <vt:lpstr>Promising Instructional Practices for ELLs</vt:lpstr>
      <vt:lpstr>Promising Instructional Practices for ELLs</vt:lpstr>
      <vt:lpstr>Promising Instructional Practices for ELLs</vt:lpstr>
      <vt:lpstr>VIDEO: Instructional Strategies to Accelerate ELL Learning</vt:lpstr>
      <vt:lpstr>Promising Instructional Practices for ELLs</vt:lpstr>
      <vt:lpstr>Why Build Background?</vt:lpstr>
      <vt:lpstr>A Bridge to Background Knowledge</vt:lpstr>
      <vt:lpstr>Prerequisite for Building on Students’ Background   </vt:lpstr>
      <vt:lpstr>Who Are Your ELLs?</vt:lpstr>
      <vt:lpstr>PowerPoint Presentation</vt:lpstr>
      <vt:lpstr>Key Vocabulary</vt:lpstr>
      <vt:lpstr>Selecting Key Vocabulary</vt:lpstr>
      <vt:lpstr>Science Unit Key Vocabulary</vt:lpstr>
      <vt:lpstr>Research-Based Vocabulary Instruction for ELLs</vt:lpstr>
      <vt:lpstr>Research-Based Vocabulary Instruction for ELLs</vt:lpstr>
      <vt:lpstr>VIDEO: Instructional Strategies to Accelerate ELL Learning</vt:lpstr>
      <vt:lpstr>Promising Instructional Practices for ELLs</vt:lpstr>
      <vt:lpstr>PowerPoint Presentation</vt:lpstr>
      <vt:lpstr>Language Transfer</vt:lpstr>
      <vt:lpstr>PowerPoint Presentation</vt:lpstr>
      <vt:lpstr>PowerPoint Presentation</vt:lpstr>
      <vt:lpstr>Think, Write, Pair, Share</vt:lpstr>
      <vt:lpstr>References (1)</vt:lpstr>
      <vt:lpstr>References (2)</vt:lpstr>
      <vt:lpstr>References (3)</vt:lpstr>
      <vt:lpstr>References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All Students:</dc:title>
  <dc:creator>Young, Martha</dc:creator>
  <cp:lastModifiedBy>Chris Whitaker</cp:lastModifiedBy>
  <cp:revision>69</cp:revision>
  <cp:lastPrinted>2013-11-19T16:55:04Z</cp:lastPrinted>
  <dcterms:created xsi:type="dcterms:W3CDTF">2013-11-11T14:17:22Z</dcterms:created>
  <dcterms:modified xsi:type="dcterms:W3CDTF">2013-12-11T23:43:59Z</dcterms:modified>
</cp:coreProperties>
</file>