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1"/>
  </p:notesMasterIdLst>
  <p:handoutMasterIdLst>
    <p:handoutMasterId r:id="rId22"/>
  </p:handoutMasterIdLst>
  <p:sldIdLst>
    <p:sldId id="256" r:id="rId5"/>
    <p:sldId id="271" r:id="rId6"/>
    <p:sldId id="260" r:id="rId7"/>
    <p:sldId id="343" r:id="rId8"/>
    <p:sldId id="329" r:id="rId9"/>
    <p:sldId id="345" r:id="rId10"/>
    <p:sldId id="344" r:id="rId11"/>
    <p:sldId id="347" r:id="rId12"/>
    <p:sldId id="330" r:id="rId13"/>
    <p:sldId id="346" r:id="rId14"/>
    <p:sldId id="319" r:id="rId15"/>
    <p:sldId id="331" r:id="rId16"/>
    <p:sldId id="348" r:id="rId17"/>
    <p:sldId id="349" r:id="rId18"/>
    <p:sldId id="351" r:id="rId19"/>
    <p:sldId id="350" r:id="rId20"/>
  </p:sldIdLst>
  <p:sldSz cx="9144000" cy="6858000" type="screen4x3"/>
  <p:notesSz cx="7010400" cy="9296400"/>
  <p:custDataLst>
    <p:tags r:id="rId2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92" userDrawn="1">
          <p15:clr>
            <a:srgbClr val="A4A3A4"/>
          </p15:clr>
        </p15:guide>
        <p15:guide id="2" pos="55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anhena Pacheco Dunn" initials="TPD" lastIdx="1" clrIdx="0">
    <p:extLst>
      <p:ext uri="{19B8F6BF-5375-455C-9EA6-DF929625EA0E}">
        <p15:presenceInfo xmlns:p15="http://schemas.microsoft.com/office/powerpoint/2012/main" userId="Tanhena Pacheco Dun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003399"/>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75" autoAdjust="0"/>
    <p:restoredTop sz="86421" autoAdjust="0"/>
  </p:normalViewPr>
  <p:slideViewPr>
    <p:cSldViewPr snapToGrid="0" showGuides="1">
      <p:cViewPr varScale="1">
        <p:scale>
          <a:sx n="58" d="100"/>
          <a:sy n="58" d="100"/>
        </p:scale>
        <p:origin x="1428" y="45"/>
      </p:cViewPr>
      <p:guideLst>
        <p:guide orient="horz" pos="792"/>
        <p:guide pos="5520"/>
      </p:guideLst>
    </p:cSldViewPr>
  </p:slideViewPr>
  <p:outlineViewPr>
    <p:cViewPr>
      <p:scale>
        <a:sx n="33" d="100"/>
        <a:sy n="33" d="100"/>
      </p:scale>
      <p:origin x="0" y="-12960"/>
    </p:cViewPr>
  </p:outlineViewPr>
  <p:notesTextViewPr>
    <p:cViewPr>
      <p:scale>
        <a:sx n="1" d="1"/>
        <a:sy n="1" d="1"/>
      </p:scale>
      <p:origin x="0" y="0"/>
    </p:cViewPr>
  </p:notesTextViewPr>
  <p:sorterViewPr>
    <p:cViewPr>
      <p:scale>
        <a:sx n="100" d="100"/>
        <a:sy n="100" d="100"/>
      </p:scale>
      <p:origin x="0" y="-139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gs" Target="tags/tag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1A6AE16-14F5-4584-944E-0A7A01C05406}" type="doc">
      <dgm:prSet loTypeId="urn:microsoft.com/office/officeart/2005/8/layout/process1" loCatId="process" qsTypeId="urn:microsoft.com/office/officeart/2005/8/quickstyle/simple1" qsCatId="simple" csTypeId="urn:microsoft.com/office/officeart/2005/8/colors/accent1_2" csCatId="accent1" phldr="1"/>
      <dgm:spPr/>
    </dgm:pt>
    <dgm:pt modelId="{C01C6577-9073-4DBC-B4F8-DFF03A02629D}">
      <dgm:prSet phldrT="[Text]"/>
      <dgm:spPr/>
      <dgm:t>
        <a:bodyPr/>
        <a:lstStyle/>
        <a:p>
          <a:r>
            <a:rPr lang="en-US" dirty="0"/>
            <a:t>Apply</a:t>
          </a:r>
        </a:p>
      </dgm:t>
    </dgm:pt>
    <dgm:pt modelId="{DC623B22-CB77-404E-BCB9-5B2CB33C9A18}" type="parTrans" cxnId="{3FB17BC5-AADC-4D01-A140-C2B5ED705CF7}">
      <dgm:prSet/>
      <dgm:spPr/>
      <dgm:t>
        <a:bodyPr/>
        <a:lstStyle/>
        <a:p>
          <a:endParaRPr lang="en-US"/>
        </a:p>
      </dgm:t>
    </dgm:pt>
    <dgm:pt modelId="{7FC2DE6A-00B8-4440-82B4-B0641303C579}" type="sibTrans" cxnId="{3FB17BC5-AADC-4D01-A140-C2B5ED705CF7}">
      <dgm:prSet/>
      <dgm:spPr/>
      <dgm:t>
        <a:bodyPr/>
        <a:lstStyle/>
        <a:p>
          <a:endParaRPr lang="en-US" dirty="0"/>
        </a:p>
      </dgm:t>
    </dgm:pt>
    <dgm:pt modelId="{53BDEF3F-6C06-4D91-8943-4BE9753A4ED7}">
      <dgm:prSet phldrT="[Text]"/>
      <dgm:spPr/>
      <dgm:t>
        <a:bodyPr/>
        <a:lstStyle/>
        <a:p>
          <a:r>
            <a:rPr lang="en-US" dirty="0"/>
            <a:t>Manager Review</a:t>
          </a:r>
        </a:p>
      </dgm:t>
    </dgm:pt>
    <dgm:pt modelId="{7574F1B5-DD8C-41E7-93A6-F3CB186EA0A3}" type="parTrans" cxnId="{A4031E5E-34C4-4570-BA50-34A5BD551E54}">
      <dgm:prSet/>
      <dgm:spPr/>
      <dgm:t>
        <a:bodyPr/>
        <a:lstStyle/>
        <a:p>
          <a:endParaRPr lang="en-US"/>
        </a:p>
      </dgm:t>
    </dgm:pt>
    <dgm:pt modelId="{CEF56A71-7DB0-4436-BB09-B10507A47B3A}" type="sibTrans" cxnId="{A4031E5E-34C4-4570-BA50-34A5BD551E54}">
      <dgm:prSet/>
      <dgm:spPr/>
      <dgm:t>
        <a:bodyPr/>
        <a:lstStyle/>
        <a:p>
          <a:endParaRPr lang="en-US" dirty="0"/>
        </a:p>
      </dgm:t>
    </dgm:pt>
    <dgm:pt modelId="{4F5AB69F-2F2C-4FF4-8DFD-370DFDAC2988}">
      <dgm:prSet phldrT="[Text]"/>
      <dgm:spPr/>
      <dgm:t>
        <a:bodyPr/>
        <a:lstStyle/>
        <a:p>
          <a:r>
            <a:rPr lang="en-US" dirty="0"/>
            <a:t>Divisional Leader Review</a:t>
          </a:r>
        </a:p>
      </dgm:t>
    </dgm:pt>
    <dgm:pt modelId="{D2538C3A-88DA-4504-8EE3-D671B788AF45}" type="parTrans" cxnId="{F10664DD-5788-4E8C-8FA4-93B79B14BC36}">
      <dgm:prSet/>
      <dgm:spPr/>
      <dgm:t>
        <a:bodyPr/>
        <a:lstStyle/>
        <a:p>
          <a:endParaRPr lang="en-US"/>
        </a:p>
      </dgm:t>
    </dgm:pt>
    <dgm:pt modelId="{C15CEFB7-4A90-4858-8E33-88BE89D918F5}" type="sibTrans" cxnId="{F10664DD-5788-4E8C-8FA4-93B79B14BC36}">
      <dgm:prSet/>
      <dgm:spPr/>
      <dgm:t>
        <a:bodyPr/>
        <a:lstStyle/>
        <a:p>
          <a:endParaRPr lang="en-US" dirty="0"/>
        </a:p>
      </dgm:t>
    </dgm:pt>
    <dgm:pt modelId="{70CFF7AE-69D1-4C87-9BA9-8FCE0F27F59A}">
      <dgm:prSet/>
      <dgm:spPr/>
      <dgm:t>
        <a:bodyPr/>
        <a:lstStyle/>
        <a:p>
          <a:r>
            <a:rPr lang="en-US" dirty="0"/>
            <a:t>Work Plan Confirmed</a:t>
          </a:r>
        </a:p>
      </dgm:t>
    </dgm:pt>
    <dgm:pt modelId="{49792C7C-73E5-4902-811B-7CF0BE0D9D05}" type="parTrans" cxnId="{85D63FC0-F1DD-4F2C-AF00-C7137E91C15F}">
      <dgm:prSet/>
      <dgm:spPr/>
      <dgm:t>
        <a:bodyPr/>
        <a:lstStyle/>
        <a:p>
          <a:endParaRPr lang="en-US"/>
        </a:p>
      </dgm:t>
    </dgm:pt>
    <dgm:pt modelId="{78ECF484-C59E-4A47-B1BE-BD9A69365CC1}" type="sibTrans" cxnId="{85D63FC0-F1DD-4F2C-AF00-C7137E91C15F}">
      <dgm:prSet/>
      <dgm:spPr/>
      <dgm:t>
        <a:bodyPr/>
        <a:lstStyle/>
        <a:p>
          <a:endParaRPr lang="en-US" dirty="0"/>
        </a:p>
      </dgm:t>
    </dgm:pt>
    <dgm:pt modelId="{389F40F4-70D3-408B-A0E1-97526B69191E}">
      <dgm:prSet/>
      <dgm:spPr/>
      <dgm:t>
        <a:bodyPr/>
        <a:lstStyle/>
        <a:p>
          <a:r>
            <a:rPr lang="en-US" dirty="0"/>
            <a:t>Telecommuting Training</a:t>
          </a:r>
        </a:p>
      </dgm:t>
    </dgm:pt>
    <dgm:pt modelId="{FC2571EC-C854-46B7-BCB5-A26A28DD7BDF}" type="parTrans" cxnId="{2C9A04F0-8102-4C0E-953C-AC6CD45591F8}">
      <dgm:prSet/>
      <dgm:spPr/>
      <dgm:t>
        <a:bodyPr/>
        <a:lstStyle/>
        <a:p>
          <a:endParaRPr lang="en-US"/>
        </a:p>
      </dgm:t>
    </dgm:pt>
    <dgm:pt modelId="{A395448A-38D1-4D72-89CD-2597EB720C4D}" type="sibTrans" cxnId="{2C9A04F0-8102-4C0E-953C-AC6CD45591F8}">
      <dgm:prSet/>
      <dgm:spPr/>
      <dgm:t>
        <a:bodyPr/>
        <a:lstStyle/>
        <a:p>
          <a:endParaRPr lang="en-US" dirty="0"/>
        </a:p>
      </dgm:t>
    </dgm:pt>
    <dgm:pt modelId="{488AB954-4E37-4806-8527-872F5993F049}">
      <dgm:prSet/>
      <dgm:spPr/>
      <dgm:t>
        <a:bodyPr/>
        <a:lstStyle/>
        <a:p>
          <a:r>
            <a:rPr lang="en-US" dirty="0"/>
            <a:t>Begin Telecommuting </a:t>
          </a:r>
        </a:p>
      </dgm:t>
    </dgm:pt>
    <dgm:pt modelId="{8AA99AA7-BA2E-4EC6-9F12-9B0056230B00}" type="parTrans" cxnId="{3622C913-01C1-421E-B00E-C64A96C8CEE0}">
      <dgm:prSet/>
      <dgm:spPr/>
      <dgm:t>
        <a:bodyPr/>
        <a:lstStyle/>
        <a:p>
          <a:endParaRPr lang="en-US"/>
        </a:p>
      </dgm:t>
    </dgm:pt>
    <dgm:pt modelId="{D74E4F8A-BA8E-44B9-9333-5C7819FC0E25}" type="sibTrans" cxnId="{3622C913-01C1-421E-B00E-C64A96C8CEE0}">
      <dgm:prSet/>
      <dgm:spPr/>
      <dgm:t>
        <a:bodyPr/>
        <a:lstStyle/>
        <a:p>
          <a:endParaRPr lang="en-US"/>
        </a:p>
      </dgm:t>
    </dgm:pt>
    <dgm:pt modelId="{16F56537-DDF6-4D60-BB80-A521291F7752}">
      <dgm:prSet/>
      <dgm:spPr/>
      <dgm:t>
        <a:bodyPr/>
        <a:lstStyle/>
        <a:p>
          <a:r>
            <a:rPr lang="en-US" dirty="0"/>
            <a:t>HRDI Review</a:t>
          </a:r>
        </a:p>
      </dgm:t>
    </dgm:pt>
    <dgm:pt modelId="{5C04F319-F799-45E0-B856-CF8A9962E3EA}" type="parTrans" cxnId="{84E5470E-28D2-4EAD-9A40-DF289CE1D469}">
      <dgm:prSet/>
      <dgm:spPr/>
      <dgm:t>
        <a:bodyPr/>
        <a:lstStyle/>
        <a:p>
          <a:endParaRPr lang="en-US"/>
        </a:p>
      </dgm:t>
    </dgm:pt>
    <dgm:pt modelId="{E3EF7BA2-E77B-4856-8B80-2EE772724FAC}" type="sibTrans" cxnId="{84E5470E-28D2-4EAD-9A40-DF289CE1D469}">
      <dgm:prSet/>
      <dgm:spPr/>
      <dgm:t>
        <a:bodyPr/>
        <a:lstStyle/>
        <a:p>
          <a:endParaRPr lang="en-US"/>
        </a:p>
      </dgm:t>
    </dgm:pt>
    <dgm:pt modelId="{00DF0A8C-E094-41FF-9913-7B173884F865}" type="pres">
      <dgm:prSet presAssocID="{D1A6AE16-14F5-4584-944E-0A7A01C05406}" presName="Name0" presStyleCnt="0">
        <dgm:presLayoutVars>
          <dgm:dir/>
          <dgm:resizeHandles val="exact"/>
        </dgm:presLayoutVars>
      </dgm:prSet>
      <dgm:spPr/>
    </dgm:pt>
    <dgm:pt modelId="{BAC7CAF7-C915-4DA9-9AAC-830F358DFDB0}" type="pres">
      <dgm:prSet presAssocID="{C01C6577-9073-4DBC-B4F8-DFF03A02629D}" presName="node" presStyleLbl="node1" presStyleIdx="0" presStyleCnt="7" custLinFactY="-100000" custLinFactNeighborX="-4732" custLinFactNeighborY="-119794">
        <dgm:presLayoutVars>
          <dgm:bulletEnabled val="1"/>
        </dgm:presLayoutVars>
      </dgm:prSet>
      <dgm:spPr/>
    </dgm:pt>
    <dgm:pt modelId="{3AEA7657-3902-48D4-9638-C6E6CE8DD0D6}" type="pres">
      <dgm:prSet presAssocID="{7FC2DE6A-00B8-4440-82B4-B0641303C579}" presName="sibTrans" presStyleLbl="sibTrans2D1" presStyleIdx="0" presStyleCnt="6"/>
      <dgm:spPr/>
    </dgm:pt>
    <dgm:pt modelId="{A4D33184-74E2-4B29-9CE4-AEA6F22AE6C1}" type="pres">
      <dgm:prSet presAssocID="{7FC2DE6A-00B8-4440-82B4-B0641303C579}" presName="connectorText" presStyleLbl="sibTrans2D1" presStyleIdx="0" presStyleCnt="6"/>
      <dgm:spPr/>
    </dgm:pt>
    <dgm:pt modelId="{57B6B77F-F393-413F-8C64-E19CB68A3E38}" type="pres">
      <dgm:prSet presAssocID="{53BDEF3F-6C06-4D91-8943-4BE9753A4ED7}" presName="node" presStyleLbl="node1" presStyleIdx="1" presStyleCnt="7" custLinFactNeighborX="4913" custLinFactNeighborY="-69785">
        <dgm:presLayoutVars>
          <dgm:bulletEnabled val="1"/>
        </dgm:presLayoutVars>
      </dgm:prSet>
      <dgm:spPr/>
    </dgm:pt>
    <dgm:pt modelId="{ACD2BC83-7E23-48DB-8F1E-877DFACCF486}" type="pres">
      <dgm:prSet presAssocID="{CEF56A71-7DB0-4436-BB09-B10507A47B3A}" presName="sibTrans" presStyleLbl="sibTrans2D1" presStyleIdx="1" presStyleCnt="6"/>
      <dgm:spPr/>
    </dgm:pt>
    <dgm:pt modelId="{E91B6BF1-69FE-4C5B-85F7-BA0ADBAE3726}" type="pres">
      <dgm:prSet presAssocID="{CEF56A71-7DB0-4436-BB09-B10507A47B3A}" presName="connectorText" presStyleLbl="sibTrans2D1" presStyleIdx="1" presStyleCnt="6"/>
      <dgm:spPr/>
    </dgm:pt>
    <dgm:pt modelId="{456CD520-FFF1-4ED8-87DE-4DD3FF8EB8C7}" type="pres">
      <dgm:prSet presAssocID="{4F5AB69F-2F2C-4FF4-8DFD-370DFDAC2988}" presName="node" presStyleLbl="node1" presStyleIdx="2" presStyleCnt="7" custLinFactY="-100000" custLinFactNeighborX="-36892" custLinFactNeighborY="-129259">
        <dgm:presLayoutVars>
          <dgm:bulletEnabled val="1"/>
        </dgm:presLayoutVars>
      </dgm:prSet>
      <dgm:spPr/>
    </dgm:pt>
    <dgm:pt modelId="{DCCE4078-5117-42B3-917B-8DD655A136E6}" type="pres">
      <dgm:prSet presAssocID="{C15CEFB7-4A90-4858-8E33-88BE89D918F5}" presName="sibTrans" presStyleLbl="sibTrans2D1" presStyleIdx="2" presStyleCnt="6"/>
      <dgm:spPr/>
    </dgm:pt>
    <dgm:pt modelId="{03BEB804-0BB3-4F0F-A052-F276EF5BA503}" type="pres">
      <dgm:prSet presAssocID="{C15CEFB7-4A90-4858-8E33-88BE89D918F5}" presName="connectorText" presStyleLbl="sibTrans2D1" presStyleIdx="2" presStyleCnt="6"/>
      <dgm:spPr/>
    </dgm:pt>
    <dgm:pt modelId="{CD4BBE22-C18E-4E2C-9788-F8FD2BE30988}" type="pres">
      <dgm:prSet presAssocID="{16F56537-DDF6-4D60-BB80-A521291F7752}" presName="node" presStyleLbl="node1" presStyleIdx="3" presStyleCnt="7" custLinFactNeighborX="-74745" custLinFactNeighborY="-57037">
        <dgm:presLayoutVars>
          <dgm:bulletEnabled val="1"/>
        </dgm:presLayoutVars>
      </dgm:prSet>
      <dgm:spPr/>
    </dgm:pt>
    <dgm:pt modelId="{243557D5-FE04-4FE2-83F6-8BC000D7C726}" type="pres">
      <dgm:prSet presAssocID="{E3EF7BA2-E77B-4856-8B80-2EE772724FAC}" presName="sibTrans" presStyleLbl="sibTrans2D1" presStyleIdx="3" presStyleCnt="6"/>
      <dgm:spPr/>
    </dgm:pt>
    <dgm:pt modelId="{EB782834-B7B2-4225-BC9A-B41D49792CC5}" type="pres">
      <dgm:prSet presAssocID="{E3EF7BA2-E77B-4856-8B80-2EE772724FAC}" presName="connectorText" presStyleLbl="sibTrans2D1" presStyleIdx="3" presStyleCnt="6"/>
      <dgm:spPr/>
    </dgm:pt>
    <dgm:pt modelId="{ACB5DF18-EC55-419C-A71B-C66738AD58F1}" type="pres">
      <dgm:prSet presAssocID="{70CFF7AE-69D1-4C87-9BA9-8FCE0F27F59A}" presName="node" presStyleLbl="node1" presStyleIdx="4" presStyleCnt="7" custLinFactY="-100000" custLinFactNeighborX="-93790" custLinFactNeighborY="-113990">
        <dgm:presLayoutVars>
          <dgm:bulletEnabled val="1"/>
        </dgm:presLayoutVars>
      </dgm:prSet>
      <dgm:spPr/>
    </dgm:pt>
    <dgm:pt modelId="{E929FD0F-D862-4CAC-92C6-D04CD06636B8}" type="pres">
      <dgm:prSet presAssocID="{78ECF484-C59E-4A47-B1BE-BD9A69365CC1}" presName="sibTrans" presStyleLbl="sibTrans2D1" presStyleIdx="4" presStyleCnt="6"/>
      <dgm:spPr/>
    </dgm:pt>
    <dgm:pt modelId="{76E8ECEE-A8E0-4173-8F29-6D9F9C3709AF}" type="pres">
      <dgm:prSet presAssocID="{78ECF484-C59E-4A47-B1BE-BD9A69365CC1}" presName="connectorText" presStyleLbl="sibTrans2D1" presStyleIdx="4" presStyleCnt="6"/>
      <dgm:spPr/>
    </dgm:pt>
    <dgm:pt modelId="{245E8903-8BC8-4CAE-AAEA-7A4FF9617BC6}" type="pres">
      <dgm:prSet presAssocID="{389F40F4-70D3-408B-A0E1-97526B69191E}" presName="node" presStyleLbl="node1" presStyleIdx="5" presStyleCnt="7" custLinFactNeighborX="-47532" custLinFactNeighborY="-85855">
        <dgm:presLayoutVars>
          <dgm:bulletEnabled val="1"/>
        </dgm:presLayoutVars>
      </dgm:prSet>
      <dgm:spPr/>
    </dgm:pt>
    <dgm:pt modelId="{9484E867-8BC4-4773-A41C-2259AD23C55C}" type="pres">
      <dgm:prSet presAssocID="{A395448A-38D1-4D72-89CD-2597EB720C4D}" presName="sibTrans" presStyleLbl="sibTrans2D1" presStyleIdx="5" presStyleCnt="6"/>
      <dgm:spPr/>
    </dgm:pt>
    <dgm:pt modelId="{7EBAA000-2839-4EEC-838B-5FA24D986A3C}" type="pres">
      <dgm:prSet presAssocID="{A395448A-38D1-4D72-89CD-2597EB720C4D}" presName="connectorText" presStyleLbl="sibTrans2D1" presStyleIdx="5" presStyleCnt="6"/>
      <dgm:spPr/>
    </dgm:pt>
    <dgm:pt modelId="{5FC0DA81-B190-4A20-B96A-37DC9F6EC667}" type="pres">
      <dgm:prSet presAssocID="{488AB954-4E37-4806-8527-872F5993F049}" presName="node" presStyleLbl="node1" presStyleIdx="6" presStyleCnt="7" custLinFactY="-100000" custLinFactNeighborX="-42308" custLinFactNeighborY="-108613">
        <dgm:presLayoutVars>
          <dgm:bulletEnabled val="1"/>
        </dgm:presLayoutVars>
      </dgm:prSet>
      <dgm:spPr/>
    </dgm:pt>
  </dgm:ptLst>
  <dgm:cxnLst>
    <dgm:cxn modelId="{11674905-0C03-4EC0-8ED4-F4703C1ECC60}" type="presOf" srcId="{C15CEFB7-4A90-4858-8E33-88BE89D918F5}" destId="{03BEB804-0BB3-4F0F-A052-F276EF5BA503}" srcOrd="1" destOrd="0" presId="urn:microsoft.com/office/officeart/2005/8/layout/process1"/>
    <dgm:cxn modelId="{5DB1660B-7D29-41DA-89A6-5C91B84C22BF}" type="presOf" srcId="{7FC2DE6A-00B8-4440-82B4-B0641303C579}" destId="{A4D33184-74E2-4B29-9CE4-AEA6F22AE6C1}" srcOrd="1" destOrd="0" presId="urn:microsoft.com/office/officeart/2005/8/layout/process1"/>
    <dgm:cxn modelId="{12CFDA0B-B839-4B5E-999F-7B321BAFFFFE}" type="presOf" srcId="{70CFF7AE-69D1-4C87-9BA9-8FCE0F27F59A}" destId="{ACB5DF18-EC55-419C-A71B-C66738AD58F1}" srcOrd="0" destOrd="0" presId="urn:microsoft.com/office/officeart/2005/8/layout/process1"/>
    <dgm:cxn modelId="{84E5470E-28D2-4EAD-9A40-DF289CE1D469}" srcId="{D1A6AE16-14F5-4584-944E-0A7A01C05406}" destId="{16F56537-DDF6-4D60-BB80-A521291F7752}" srcOrd="3" destOrd="0" parTransId="{5C04F319-F799-45E0-B856-CF8A9962E3EA}" sibTransId="{E3EF7BA2-E77B-4856-8B80-2EE772724FAC}"/>
    <dgm:cxn modelId="{3622C913-01C1-421E-B00E-C64A96C8CEE0}" srcId="{D1A6AE16-14F5-4584-944E-0A7A01C05406}" destId="{488AB954-4E37-4806-8527-872F5993F049}" srcOrd="6" destOrd="0" parTransId="{8AA99AA7-BA2E-4EC6-9F12-9B0056230B00}" sibTransId="{D74E4F8A-BA8E-44B9-9333-5C7819FC0E25}"/>
    <dgm:cxn modelId="{19495916-4D4A-4AFE-A5B9-5CB73187CAA5}" type="presOf" srcId="{D1A6AE16-14F5-4584-944E-0A7A01C05406}" destId="{00DF0A8C-E094-41FF-9913-7B173884F865}" srcOrd="0" destOrd="0" presId="urn:microsoft.com/office/officeart/2005/8/layout/process1"/>
    <dgm:cxn modelId="{E0E2DE1E-3C1C-40A1-9AE2-BE32FC62BD36}" type="presOf" srcId="{4F5AB69F-2F2C-4FF4-8DFD-370DFDAC2988}" destId="{456CD520-FFF1-4ED8-87DE-4DD3FF8EB8C7}" srcOrd="0" destOrd="0" presId="urn:microsoft.com/office/officeart/2005/8/layout/process1"/>
    <dgm:cxn modelId="{38E57D21-7762-4AA6-A0CF-170BE107ACE2}" type="presOf" srcId="{E3EF7BA2-E77B-4856-8B80-2EE772724FAC}" destId="{243557D5-FE04-4FE2-83F6-8BC000D7C726}" srcOrd="0" destOrd="0" presId="urn:microsoft.com/office/officeart/2005/8/layout/process1"/>
    <dgm:cxn modelId="{AC31F822-FC6F-4C07-B334-45C432FF7F0B}" type="presOf" srcId="{389F40F4-70D3-408B-A0E1-97526B69191E}" destId="{245E8903-8BC8-4CAE-AAEA-7A4FF9617BC6}" srcOrd="0" destOrd="0" presId="urn:microsoft.com/office/officeart/2005/8/layout/process1"/>
    <dgm:cxn modelId="{308F0238-919C-48E5-9341-B305B6E9C9BA}" type="presOf" srcId="{488AB954-4E37-4806-8527-872F5993F049}" destId="{5FC0DA81-B190-4A20-B96A-37DC9F6EC667}" srcOrd="0" destOrd="0" presId="urn:microsoft.com/office/officeart/2005/8/layout/process1"/>
    <dgm:cxn modelId="{B1CEC93F-9D5B-47CD-BB88-F5704945D442}" type="presOf" srcId="{78ECF484-C59E-4A47-B1BE-BD9A69365CC1}" destId="{76E8ECEE-A8E0-4173-8F29-6D9F9C3709AF}" srcOrd="1" destOrd="0" presId="urn:microsoft.com/office/officeart/2005/8/layout/process1"/>
    <dgm:cxn modelId="{A4031E5E-34C4-4570-BA50-34A5BD551E54}" srcId="{D1A6AE16-14F5-4584-944E-0A7A01C05406}" destId="{53BDEF3F-6C06-4D91-8943-4BE9753A4ED7}" srcOrd="1" destOrd="0" parTransId="{7574F1B5-DD8C-41E7-93A6-F3CB186EA0A3}" sibTransId="{CEF56A71-7DB0-4436-BB09-B10507A47B3A}"/>
    <dgm:cxn modelId="{B38C8B43-CCD5-4C4A-9C39-B59A1ABD00E6}" type="presOf" srcId="{7FC2DE6A-00B8-4440-82B4-B0641303C579}" destId="{3AEA7657-3902-48D4-9638-C6E6CE8DD0D6}" srcOrd="0" destOrd="0" presId="urn:microsoft.com/office/officeart/2005/8/layout/process1"/>
    <dgm:cxn modelId="{B3EF1746-E865-4450-86F6-1D37EADDCA90}" type="presOf" srcId="{CEF56A71-7DB0-4436-BB09-B10507A47B3A}" destId="{ACD2BC83-7E23-48DB-8F1E-877DFACCF486}" srcOrd="0" destOrd="0" presId="urn:microsoft.com/office/officeart/2005/8/layout/process1"/>
    <dgm:cxn modelId="{B8528D49-B83B-4E6A-BA7A-FEE758F8EF49}" type="presOf" srcId="{78ECF484-C59E-4A47-B1BE-BD9A69365CC1}" destId="{E929FD0F-D862-4CAC-92C6-D04CD06636B8}" srcOrd="0" destOrd="0" presId="urn:microsoft.com/office/officeart/2005/8/layout/process1"/>
    <dgm:cxn modelId="{AD50F358-7252-41D0-9A84-0C2E949B29E6}" type="presOf" srcId="{C01C6577-9073-4DBC-B4F8-DFF03A02629D}" destId="{BAC7CAF7-C915-4DA9-9AAC-830F358DFDB0}" srcOrd="0" destOrd="0" presId="urn:microsoft.com/office/officeart/2005/8/layout/process1"/>
    <dgm:cxn modelId="{F10AE686-70C0-4B65-88EA-BDB2BA7C5816}" type="presOf" srcId="{53BDEF3F-6C06-4D91-8943-4BE9753A4ED7}" destId="{57B6B77F-F393-413F-8C64-E19CB68A3E38}" srcOrd="0" destOrd="0" presId="urn:microsoft.com/office/officeart/2005/8/layout/process1"/>
    <dgm:cxn modelId="{7BEC748B-DC78-41D6-B329-75B7497CF1A7}" type="presOf" srcId="{C15CEFB7-4A90-4858-8E33-88BE89D918F5}" destId="{DCCE4078-5117-42B3-917B-8DD655A136E6}" srcOrd="0" destOrd="0" presId="urn:microsoft.com/office/officeart/2005/8/layout/process1"/>
    <dgm:cxn modelId="{22A69C94-5EA7-45F1-B7D5-7E47AE0776A0}" type="presOf" srcId="{CEF56A71-7DB0-4436-BB09-B10507A47B3A}" destId="{E91B6BF1-69FE-4C5B-85F7-BA0ADBAE3726}" srcOrd="1" destOrd="0" presId="urn:microsoft.com/office/officeart/2005/8/layout/process1"/>
    <dgm:cxn modelId="{0589029D-42DE-420E-8704-044000805FAA}" type="presOf" srcId="{E3EF7BA2-E77B-4856-8B80-2EE772724FAC}" destId="{EB782834-B7B2-4225-BC9A-B41D49792CC5}" srcOrd="1" destOrd="0" presId="urn:microsoft.com/office/officeart/2005/8/layout/process1"/>
    <dgm:cxn modelId="{603A59AE-C937-4643-B35C-E2FA5FF8A4E1}" type="presOf" srcId="{A395448A-38D1-4D72-89CD-2597EB720C4D}" destId="{7EBAA000-2839-4EEC-838B-5FA24D986A3C}" srcOrd="1" destOrd="0" presId="urn:microsoft.com/office/officeart/2005/8/layout/process1"/>
    <dgm:cxn modelId="{18ED60BB-C04E-4D12-8C21-EAE1F090C438}" type="presOf" srcId="{A395448A-38D1-4D72-89CD-2597EB720C4D}" destId="{9484E867-8BC4-4773-A41C-2259AD23C55C}" srcOrd="0" destOrd="0" presId="urn:microsoft.com/office/officeart/2005/8/layout/process1"/>
    <dgm:cxn modelId="{85D63FC0-F1DD-4F2C-AF00-C7137E91C15F}" srcId="{D1A6AE16-14F5-4584-944E-0A7A01C05406}" destId="{70CFF7AE-69D1-4C87-9BA9-8FCE0F27F59A}" srcOrd="4" destOrd="0" parTransId="{49792C7C-73E5-4902-811B-7CF0BE0D9D05}" sibTransId="{78ECF484-C59E-4A47-B1BE-BD9A69365CC1}"/>
    <dgm:cxn modelId="{3FB17BC5-AADC-4D01-A140-C2B5ED705CF7}" srcId="{D1A6AE16-14F5-4584-944E-0A7A01C05406}" destId="{C01C6577-9073-4DBC-B4F8-DFF03A02629D}" srcOrd="0" destOrd="0" parTransId="{DC623B22-CB77-404E-BCB9-5B2CB33C9A18}" sibTransId="{7FC2DE6A-00B8-4440-82B4-B0641303C579}"/>
    <dgm:cxn modelId="{F10664DD-5788-4E8C-8FA4-93B79B14BC36}" srcId="{D1A6AE16-14F5-4584-944E-0A7A01C05406}" destId="{4F5AB69F-2F2C-4FF4-8DFD-370DFDAC2988}" srcOrd="2" destOrd="0" parTransId="{D2538C3A-88DA-4504-8EE3-D671B788AF45}" sibTransId="{C15CEFB7-4A90-4858-8E33-88BE89D918F5}"/>
    <dgm:cxn modelId="{50999FDD-06A2-445E-B8A3-9D6FE5AD6D35}" type="presOf" srcId="{16F56537-DDF6-4D60-BB80-A521291F7752}" destId="{CD4BBE22-C18E-4E2C-9788-F8FD2BE30988}" srcOrd="0" destOrd="0" presId="urn:microsoft.com/office/officeart/2005/8/layout/process1"/>
    <dgm:cxn modelId="{2C9A04F0-8102-4C0E-953C-AC6CD45591F8}" srcId="{D1A6AE16-14F5-4584-944E-0A7A01C05406}" destId="{389F40F4-70D3-408B-A0E1-97526B69191E}" srcOrd="5" destOrd="0" parTransId="{FC2571EC-C854-46B7-BCB5-A26A28DD7BDF}" sibTransId="{A395448A-38D1-4D72-89CD-2597EB720C4D}"/>
    <dgm:cxn modelId="{42AF7666-016B-470B-961C-0F1376C1BB8E}" type="presParOf" srcId="{00DF0A8C-E094-41FF-9913-7B173884F865}" destId="{BAC7CAF7-C915-4DA9-9AAC-830F358DFDB0}" srcOrd="0" destOrd="0" presId="urn:microsoft.com/office/officeart/2005/8/layout/process1"/>
    <dgm:cxn modelId="{F2DFDB00-64EC-40CE-99F9-EA63FF818ABE}" type="presParOf" srcId="{00DF0A8C-E094-41FF-9913-7B173884F865}" destId="{3AEA7657-3902-48D4-9638-C6E6CE8DD0D6}" srcOrd="1" destOrd="0" presId="urn:microsoft.com/office/officeart/2005/8/layout/process1"/>
    <dgm:cxn modelId="{7A3C489A-7634-4783-8A85-1DD735851131}" type="presParOf" srcId="{3AEA7657-3902-48D4-9638-C6E6CE8DD0D6}" destId="{A4D33184-74E2-4B29-9CE4-AEA6F22AE6C1}" srcOrd="0" destOrd="0" presId="urn:microsoft.com/office/officeart/2005/8/layout/process1"/>
    <dgm:cxn modelId="{FCF73488-FEE4-400E-8D7C-42F645ED75D4}" type="presParOf" srcId="{00DF0A8C-E094-41FF-9913-7B173884F865}" destId="{57B6B77F-F393-413F-8C64-E19CB68A3E38}" srcOrd="2" destOrd="0" presId="urn:microsoft.com/office/officeart/2005/8/layout/process1"/>
    <dgm:cxn modelId="{6413B2AC-C19E-4F08-A437-1A841F26FB28}" type="presParOf" srcId="{00DF0A8C-E094-41FF-9913-7B173884F865}" destId="{ACD2BC83-7E23-48DB-8F1E-877DFACCF486}" srcOrd="3" destOrd="0" presId="urn:microsoft.com/office/officeart/2005/8/layout/process1"/>
    <dgm:cxn modelId="{6AA2D984-DB0C-4E7C-9C7F-39B7B42B0099}" type="presParOf" srcId="{ACD2BC83-7E23-48DB-8F1E-877DFACCF486}" destId="{E91B6BF1-69FE-4C5B-85F7-BA0ADBAE3726}" srcOrd="0" destOrd="0" presId="urn:microsoft.com/office/officeart/2005/8/layout/process1"/>
    <dgm:cxn modelId="{54793F40-6354-4C8F-84B2-2394990EA043}" type="presParOf" srcId="{00DF0A8C-E094-41FF-9913-7B173884F865}" destId="{456CD520-FFF1-4ED8-87DE-4DD3FF8EB8C7}" srcOrd="4" destOrd="0" presId="urn:microsoft.com/office/officeart/2005/8/layout/process1"/>
    <dgm:cxn modelId="{D1564DE1-1AFF-4CE9-81F8-C6A835BBF02E}" type="presParOf" srcId="{00DF0A8C-E094-41FF-9913-7B173884F865}" destId="{DCCE4078-5117-42B3-917B-8DD655A136E6}" srcOrd="5" destOrd="0" presId="urn:microsoft.com/office/officeart/2005/8/layout/process1"/>
    <dgm:cxn modelId="{F2E61E81-7EB8-43CC-9626-68DB15897351}" type="presParOf" srcId="{DCCE4078-5117-42B3-917B-8DD655A136E6}" destId="{03BEB804-0BB3-4F0F-A052-F276EF5BA503}" srcOrd="0" destOrd="0" presId="urn:microsoft.com/office/officeart/2005/8/layout/process1"/>
    <dgm:cxn modelId="{76A42CA0-E5B0-4015-8938-F94DE628E55C}" type="presParOf" srcId="{00DF0A8C-E094-41FF-9913-7B173884F865}" destId="{CD4BBE22-C18E-4E2C-9788-F8FD2BE30988}" srcOrd="6" destOrd="0" presId="urn:microsoft.com/office/officeart/2005/8/layout/process1"/>
    <dgm:cxn modelId="{0CB8A8B7-E1FA-4752-ADD3-FC9A91105B5A}" type="presParOf" srcId="{00DF0A8C-E094-41FF-9913-7B173884F865}" destId="{243557D5-FE04-4FE2-83F6-8BC000D7C726}" srcOrd="7" destOrd="0" presId="urn:microsoft.com/office/officeart/2005/8/layout/process1"/>
    <dgm:cxn modelId="{CB0E7534-C67C-4D93-909C-70EC3AD39B53}" type="presParOf" srcId="{243557D5-FE04-4FE2-83F6-8BC000D7C726}" destId="{EB782834-B7B2-4225-BC9A-B41D49792CC5}" srcOrd="0" destOrd="0" presId="urn:microsoft.com/office/officeart/2005/8/layout/process1"/>
    <dgm:cxn modelId="{AF5BF9F9-78AC-473D-9F92-962A7584EA1D}" type="presParOf" srcId="{00DF0A8C-E094-41FF-9913-7B173884F865}" destId="{ACB5DF18-EC55-419C-A71B-C66738AD58F1}" srcOrd="8" destOrd="0" presId="urn:microsoft.com/office/officeart/2005/8/layout/process1"/>
    <dgm:cxn modelId="{9D9B9CD7-9AB0-45DC-BC58-95B04D83FBBC}" type="presParOf" srcId="{00DF0A8C-E094-41FF-9913-7B173884F865}" destId="{E929FD0F-D862-4CAC-92C6-D04CD06636B8}" srcOrd="9" destOrd="0" presId="urn:microsoft.com/office/officeart/2005/8/layout/process1"/>
    <dgm:cxn modelId="{032C9AAE-CE78-48B6-9E7D-EBA857A76888}" type="presParOf" srcId="{E929FD0F-D862-4CAC-92C6-D04CD06636B8}" destId="{76E8ECEE-A8E0-4173-8F29-6D9F9C3709AF}" srcOrd="0" destOrd="0" presId="urn:microsoft.com/office/officeart/2005/8/layout/process1"/>
    <dgm:cxn modelId="{1D3996C8-D66F-4A7B-BB46-9AAF1B1EBCD9}" type="presParOf" srcId="{00DF0A8C-E094-41FF-9913-7B173884F865}" destId="{245E8903-8BC8-4CAE-AAEA-7A4FF9617BC6}" srcOrd="10" destOrd="0" presId="urn:microsoft.com/office/officeart/2005/8/layout/process1"/>
    <dgm:cxn modelId="{E690EE3C-111D-4F6C-BFF7-D6D24969668F}" type="presParOf" srcId="{00DF0A8C-E094-41FF-9913-7B173884F865}" destId="{9484E867-8BC4-4773-A41C-2259AD23C55C}" srcOrd="11" destOrd="0" presId="urn:microsoft.com/office/officeart/2005/8/layout/process1"/>
    <dgm:cxn modelId="{BCDD3AC0-6ACC-4F1E-B491-A167853FF6D4}" type="presParOf" srcId="{9484E867-8BC4-4773-A41C-2259AD23C55C}" destId="{7EBAA000-2839-4EEC-838B-5FA24D986A3C}" srcOrd="0" destOrd="0" presId="urn:microsoft.com/office/officeart/2005/8/layout/process1"/>
    <dgm:cxn modelId="{9FD83FB5-BE70-42D4-9A77-5DF6D43B7F57}" type="presParOf" srcId="{00DF0A8C-E094-41FF-9913-7B173884F865}" destId="{5FC0DA81-B190-4A20-B96A-37DC9F6EC667}" srcOrd="1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C7CAF7-C915-4DA9-9AAC-830F358DFDB0}">
      <dsp:nvSpPr>
        <dsp:cNvPr id="0" name=""/>
        <dsp:cNvSpPr/>
      </dsp:nvSpPr>
      <dsp:spPr>
        <a:xfrm>
          <a:off x="0" y="738405"/>
          <a:ext cx="854148" cy="51248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Apply</a:t>
          </a:r>
        </a:p>
      </dsp:txBody>
      <dsp:txXfrm>
        <a:off x="15010" y="753415"/>
        <a:ext cx="824128" cy="482468"/>
      </dsp:txXfrm>
    </dsp:sp>
    <dsp:sp modelId="{3AEA7657-3902-48D4-9638-C6E6CE8DD0D6}">
      <dsp:nvSpPr>
        <dsp:cNvPr id="0" name=""/>
        <dsp:cNvSpPr/>
      </dsp:nvSpPr>
      <dsp:spPr>
        <a:xfrm rot="1939585">
          <a:off x="913564" y="1276969"/>
          <a:ext cx="254017" cy="21182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dirty="0"/>
        </a:p>
      </dsp:txBody>
      <dsp:txXfrm>
        <a:off x="918488" y="1302344"/>
        <a:ext cx="190469" cy="127096"/>
      </dsp:txXfrm>
    </dsp:sp>
    <dsp:sp modelId="{57B6B77F-F393-413F-8C64-E19CB68A3E38}">
      <dsp:nvSpPr>
        <dsp:cNvPr id="0" name=""/>
        <dsp:cNvSpPr/>
      </dsp:nvSpPr>
      <dsp:spPr>
        <a:xfrm>
          <a:off x="1214848" y="1507185"/>
          <a:ext cx="854148" cy="51248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Manager Review</a:t>
          </a:r>
        </a:p>
      </dsp:txBody>
      <dsp:txXfrm>
        <a:off x="1229858" y="1522195"/>
        <a:ext cx="824128" cy="482468"/>
      </dsp:txXfrm>
    </dsp:sp>
    <dsp:sp modelId="{ACD2BC83-7E23-48DB-8F1E-877DFACCF486}">
      <dsp:nvSpPr>
        <dsp:cNvPr id="0" name=""/>
        <dsp:cNvSpPr/>
      </dsp:nvSpPr>
      <dsp:spPr>
        <a:xfrm rot="19330952">
          <a:off x="2042569" y="1244299"/>
          <a:ext cx="263464" cy="21182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dirty="0"/>
        </a:p>
      </dsp:txBody>
      <dsp:txXfrm>
        <a:off x="2049243" y="1306147"/>
        <a:ext cx="199916" cy="127096"/>
      </dsp:txXfrm>
    </dsp:sp>
    <dsp:sp modelId="{456CD520-FFF1-4ED8-87DE-4DD3FF8EB8C7}">
      <dsp:nvSpPr>
        <dsp:cNvPr id="0" name=""/>
        <dsp:cNvSpPr/>
      </dsp:nvSpPr>
      <dsp:spPr>
        <a:xfrm>
          <a:off x="2267825" y="689898"/>
          <a:ext cx="854148" cy="51248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Divisional Leader Review</a:t>
          </a:r>
        </a:p>
      </dsp:txBody>
      <dsp:txXfrm>
        <a:off x="2282835" y="704908"/>
        <a:ext cx="824128" cy="482468"/>
      </dsp:txXfrm>
    </dsp:sp>
    <dsp:sp modelId="{DCCE4078-5117-42B3-917B-8DD655A136E6}">
      <dsp:nvSpPr>
        <dsp:cNvPr id="0" name=""/>
        <dsp:cNvSpPr/>
      </dsp:nvSpPr>
      <dsp:spPr>
        <a:xfrm rot="2376670">
          <a:off x="3081007" y="1287089"/>
          <a:ext cx="307679" cy="21182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dirty="0"/>
        </a:p>
      </dsp:txBody>
      <dsp:txXfrm>
        <a:off x="3088303" y="1309197"/>
        <a:ext cx="244131" cy="127096"/>
      </dsp:txXfrm>
    </dsp:sp>
    <dsp:sp modelId="{CD4BBE22-C18E-4E2C-9788-F8FD2BE30988}">
      <dsp:nvSpPr>
        <dsp:cNvPr id="0" name=""/>
        <dsp:cNvSpPr/>
      </dsp:nvSpPr>
      <dsp:spPr>
        <a:xfrm>
          <a:off x="3334304" y="1572517"/>
          <a:ext cx="854148" cy="51248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HRDI Review</a:t>
          </a:r>
        </a:p>
      </dsp:txBody>
      <dsp:txXfrm>
        <a:off x="3349314" y="1587527"/>
        <a:ext cx="824128" cy="482468"/>
      </dsp:txXfrm>
    </dsp:sp>
    <dsp:sp modelId="{243557D5-FE04-4FE2-83F6-8BC000D7C726}">
      <dsp:nvSpPr>
        <dsp:cNvPr id="0" name=""/>
        <dsp:cNvSpPr/>
      </dsp:nvSpPr>
      <dsp:spPr>
        <a:xfrm rot="19474399">
          <a:off x="4199466" y="1316285"/>
          <a:ext cx="266872" cy="21182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a:off x="4205349" y="1377069"/>
        <a:ext cx="203324" cy="127096"/>
      </dsp:txXfrm>
    </dsp:sp>
    <dsp:sp modelId="{ACB5DF18-EC55-419C-A71B-C66738AD58F1}">
      <dsp:nvSpPr>
        <dsp:cNvPr id="0" name=""/>
        <dsp:cNvSpPr/>
      </dsp:nvSpPr>
      <dsp:spPr>
        <a:xfrm>
          <a:off x="4465043" y="768150"/>
          <a:ext cx="854148" cy="51248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Work Plan Confirmed</a:t>
          </a:r>
        </a:p>
      </dsp:txBody>
      <dsp:txXfrm>
        <a:off x="4480053" y="783160"/>
        <a:ext cx="824128" cy="482468"/>
      </dsp:txXfrm>
    </dsp:sp>
    <dsp:sp modelId="{E929FD0F-D862-4CAC-92C6-D04CD06636B8}">
      <dsp:nvSpPr>
        <dsp:cNvPr id="0" name=""/>
        <dsp:cNvSpPr/>
      </dsp:nvSpPr>
      <dsp:spPr>
        <a:xfrm rot="1552525">
          <a:off x="5429362" y="1250455"/>
          <a:ext cx="294353" cy="21182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dirty="0"/>
        </a:p>
      </dsp:txBody>
      <dsp:txXfrm>
        <a:off x="5432547" y="1278954"/>
        <a:ext cx="230805" cy="127096"/>
      </dsp:txXfrm>
    </dsp:sp>
    <dsp:sp modelId="{245E8903-8BC8-4CAE-AAEA-7A4FF9617BC6}">
      <dsp:nvSpPr>
        <dsp:cNvPr id="0" name=""/>
        <dsp:cNvSpPr/>
      </dsp:nvSpPr>
      <dsp:spPr>
        <a:xfrm>
          <a:off x="5818895" y="1424828"/>
          <a:ext cx="854148" cy="51248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Telecommuting Training</a:t>
          </a:r>
        </a:p>
      </dsp:txBody>
      <dsp:txXfrm>
        <a:off x="5833905" y="1439838"/>
        <a:ext cx="824128" cy="482468"/>
      </dsp:txXfrm>
    </dsp:sp>
    <dsp:sp modelId="{9484E867-8BC4-4773-A41C-2259AD23C55C}">
      <dsp:nvSpPr>
        <dsp:cNvPr id="0" name=""/>
        <dsp:cNvSpPr/>
      </dsp:nvSpPr>
      <dsp:spPr>
        <a:xfrm rot="19955951">
          <a:off x="6750881" y="1257802"/>
          <a:ext cx="214617" cy="21182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kern="1200" dirty="0"/>
        </a:p>
      </dsp:txBody>
      <dsp:txXfrm>
        <a:off x="6754446" y="1314791"/>
        <a:ext cx="151069" cy="127096"/>
      </dsp:txXfrm>
    </dsp:sp>
    <dsp:sp modelId="{5FC0DA81-B190-4A20-B96A-37DC9F6EC667}">
      <dsp:nvSpPr>
        <dsp:cNvPr id="0" name=""/>
        <dsp:cNvSpPr/>
      </dsp:nvSpPr>
      <dsp:spPr>
        <a:xfrm>
          <a:off x="7032551" y="795707"/>
          <a:ext cx="854148" cy="51248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kern="1200" dirty="0"/>
            <a:t>Begin Telecommuting </a:t>
          </a:r>
        </a:p>
      </dsp:txBody>
      <dsp:txXfrm>
        <a:off x="7047561" y="810717"/>
        <a:ext cx="824128" cy="482468"/>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68A0E5C-B43F-42EB-8541-963B5161BEA0}" type="datetimeFigureOut">
              <a:rPr lang="en-US" smtClean="0"/>
              <a:t>3/17/2020</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EE85B0C9-FF01-496D-953D-6804C7A4DEA9}" type="slidenum">
              <a:rPr lang="en-US" smtClean="0"/>
              <a:t>‹#›</a:t>
            </a:fld>
            <a:endParaRPr lang="en-US" dirty="0"/>
          </a:p>
        </p:txBody>
      </p:sp>
    </p:spTree>
    <p:extLst>
      <p:ext uri="{BB962C8B-B14F-4D97-AF65-F5344CB8AC3E}">
        <p14:creationId xmlns:p14="http://schemas.microsoft.com/office/powerpoint/2010/main" val="12118508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8FC816D5-F057-41BC-9EB4-2F4B5D1A6360}" type="datetimeFigureOut">
              <a:rPr lang="en-US" smtClean="0"/>
              <a:t>3/17/2020</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1CDC7D26-782C-4C2C-9407-7A022FF6CCC2}" type="slidenum">
              <a:rPr lang="en-US" smtClean="0"/>
              <a:t>‹#›</a:t>
            </a:fld>
            <a:endParaRPr lang="en-US" dirty="0"/>
          </a:p>
        </p:txBody>
      </p:sp>
    </p:spTree>
    <p:extLst>
      <p:ext uri="{BB962C8B-B14F-4D97-AF65-F5344CB8AC3E}">
        <p14:creationId xmlns:p14="http://schemas.microsoft.com/office/powerpoint/2010/main" val="3923837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Call for individuals who need training on how to use any of these technologies. </a:t>
            </a:r>
          </a:p>
        </p:txBody>
      </p:sp>
      <p:sp>
        <p:nvSpPr>
          <p:cNvPr id="4" name="Slide Number Placeholder 3"/>
          <p:cNvSpPr>
            <a:spLocks noGrp="1"/>
          </p:cNvSpPr>
          <p:nvPr>
            <p:ph type="sldNum" sz="quarter" idx="5"/>
          </p:nvPr>
        </p:nvSpPr>
        <p:spPr/>
        <p:txBody>
          <a:bodyPr/>
          <a:lstStyle/>
          <a:p>
            <a:fld id="{1CDC7D26-782C-4C2C-9407-7A022FF6CCC2}" type="slidenum">
              <a:rPr lang="en-US" smtClean="0"/>
              <a:t>9</a:t>
            </a:fld>
            <a:endParaRPr lang="en-US" dirty="0"/>
          </a:p>
        </p:txBody>
      </p:sp>
    </p:spTree>
    <p:extLst>
      <p:ext uri="{BB962C8B-B14F-4D97-AF65-F5344CB8AC3E}">
        <p14:creationId xmlns:p14="http://schemas.microsoft.com/office/powerpoint/2010/main" val="10540459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46C69B1-6DE1-431A-898F-3D004A93904D}" type="datetimeFigureOut">
              <a:rPr lang="en-US" smtClean="0"/>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DDAB2B-9BB8-4A66-863E-04190F31629C}" type="slidenum">
              <a:rPr lang="en-US" smtClean="0"/>
              <a:t>‹#›</a:t>
            </a:fld>
            <a:endParaRPr lang="en-US" dirty="0"/>
          </a:p>
        </p:txBody>
      </p:sp>
    </p:spTree>
    <p:extLst>
      <p:ext uri="{BB962C8B-B14F-4D97-AF65-F5344CB8AC3E}">
        <p14:creationId xmlns:p14="http://schemas.microsoft.com/office/powerpoint/2010/main" val="545995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6C69B1-6DE1-431A-898F-3D004A93904D}" type="datetimeFigureOut">
              <a:rPr lang="en-US" smtClean="0"/>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DDAB2B-9BB8-4A66-863E-04190F31629C}" type="slidenum">
              <a:rPr lang="en-US" smtClean="0"/>
              <a:t>‹#›</a:t>
            </a:fld>
            <a:endParaRPr lang="en-US" dirty="0"/>
          </a:p>
        </p:txBody>
      </p:sp>
    </p:spTree>
    <p:extLst>
      <p:ext uri="{BB962C8B-B14F-4D97-AF65-F5344CB8AC3E}">
        <p14:creationId xmlns:p14="http://schemas.microsoft.com/office/powerpoint/2010/main" val="2164107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6C69B1-6DE1-431A-898F-3D004A93904D}" type="datetimeFigureOut">
              <a:rPr lang="en-US" smtClean="0"/>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DDAB2B-9BB8-4A66-863E-04190F31629C}" type="slidenum">
              <a:rPr lang="en-US" smtClean="0"/>
              <a:t>‹#›</a:t>
            </a:fld>
            <a:endParaRPr lang="en-US" dirty="0"/>
          </a:p>
        </p:txBody>
      </p:sp>
    </p:spTree>
    <p:extLst>
      <p:ext uri="{BB962C8B-B14F-4D97-AF65-F5344CB8AC3E}">
        <p14:creationId xmlns:p14="http://schemas.microsoft.com/office/powerpoint/2010/main" val="1657217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08591" y="269674"/>
            <a:ext cx="7886700" cy="635890"/>
          </a:xfrm>
        </p:spPr>
        <p:txBody>
          <a:bodyPr/>
          <a:lstStyle>
            <a:lvl1pPr algn="r">
              <a:lnSpc>
                <a:spcPct val="200000"/>
              </a:lnSpc>
              <a:defRPr sz="3200" b="1" i="1">
                <a:solidFill>
                  <a:srgbClr val="003399"/>
                </a:solidFill>
                <a:latin typeface="+mn-lt"/>
                <a:cs typeface="Aharoni" panose="02010803020104030203" pitchFamily="2" charset="-79"/>
              </a:defRPr>
            </a:lvl1pPr>
          </a:lstStyle>
          <a:p>
            <a:r>
              <a:rPr lang="en-US" dirty="0"/>
              <a:t>Click to edit Master title style</a:t>
            </a:r>
          </a:p>
        </p:txBody>
      </p:sp>
      <p:sp>
        <p:nvSpPr>
          <p:cNvPr id="3" name="Content Placeholder 2"/>
          <p:cNvSpPr>
            <a:spLocks noGrp="1"/>
          </p:cNvSpPr>
          <p:nvPr>
            <p:ph idx="1"/>
          </p:nvPr>
        </p:nvSpPr>
        <p:spPr>
          <a:xfrm>
            <a:off x="628650" y="1244969"/>
            <a:ext cx="7886700" cy="4351338"/>
          </a:xfrm>
        </p:spPr>
        <p:txBody>
          <a:bodyPr>
            <a:normAutofit/>
          </a:bodyPr>
          <a:lstStyle>
            <a:lvl1pPr>
              <a:lnSpc>
                <a:spcPct val="100000"/>
              </a:lnSpc>
              <a:spcBef>
                <a:spcPts val="0"/>
              </a:spcBef>
              <a:spcAft>
                <a:spcPts val="600"/>
              </a:spcAft>
              <a:defRPr sz="2400">
                <a:solidFill>
                  <a:srgbClr val="003399"/>
                </a:solidFill>
              </a:defRPr>
            </a:lvl1pPr>
            <a:lvl2pPr marL="457200" indent="-228600">
              <a:lnSpc>
                <a:spcPct val="100000"/>
              </a:lnSpc>
              <a:spcBef>
                <a:spcPts val="0"/>
              </a:spcBef>
              <a:spcAft>
                <a:spcPts val="600"/>
              </a:spcAft>
              <a:buClr>
                <a:srgbClr val="FF6600"/>
              </a:buClr>
              <a:defRPr sz="2000">
                <a:solidFill>
                  <a:srgbClr val="003399"/>
                </a:solidFill>
              </a:defRPr>
            </a:lvl2pPr>
            <a:lvl3pPr marL="685800" indent="-228600">
              <a:lnSpc>
                <a:spcPct val="100000"/>
              </a:lnSpc>
              <a:spcBef>
                <a:spcPts val="0"/>
              </a:spcBef>
              <a:spcAft>
                <a:spcPts val="600"/>
              </a:spcAft>
              <a:defRPr sz="1800">
                <a:solidFill>
                  <a:srgbClr val="003399"/>
                </a:solidFill>
              </a:defRPr>
            </a:lvl3pPr>
            <a:lvl4pPr marL="914400" indent="-228600">
              <a:lnSpc>
                <a:spcPct val="100000"/>
              </a:lnSpc>
              <a:spcBef>
                <a:spcPts val="0"/>
              </a:spcBef>
              <a:spcAft>
                <a:spcPts val="600"/>
              </a:spcAft>
              <a:buClr>
                <a:srgbClr val="FF6600"/>
              </a:buClr>
              <a:defRPr sz="1600">
                <a:solidFill>
                  <a:srgbClr val="003399"/>
                </a:solidFill>
              </a:defRPr>
            </a:lvl4pPr>
            <a:lvl5pPr marL="1143000" indent="-228600">
              <a:lnSpc>
                <a:spcPct val="100000"/>
              </a:lnSpc>
              <a:spcBef>
                <a:spcPts val="0"/>
              </a:spcBef>
              <a:spcAft>
                <a:spcPts val="600"/>
              </a:spcAft>
              <a:defRPr sz="1600">
                <a:solidFill>
                  <a:srgbClr val="003399"/>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46C69B1-6DE1-431A-898F-3D004A93904D}" type="datetimeFigureOut">
              <a:rPr lang="en-US" smtClean="0"/>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DDAB2B-9BB8-4A66-863E-04190F31629C}" type="slidenum">
              <a:rPr lang="en-US" smtClean="0"/>
              <a:t>‹#›</a:t>
            </a:fld>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3551" y="121174"/>
            <a:ext cx="3138310" cy="879842"/>
          </a:xfrm>
          <a:prstGeom prst="rect">
            <a:avLst/>
          </a:prstGeom>
        </p:spPr>
      </p:pic>
      <p:cxnSp>
        <p:nvCxnSpPr>
          <p:cNvPr id="8" name="Straight Connector 7"/>
          <p:cNvCxnSpPr/>
          <p:nvPr userDrawn="1"/>
        </p:nvCxnSpPr>
        <p:spPr>
          <a:xfrm flipV="1">
            <a:off x="711200" y="1069622"/>
            <a:ext cx="7804150" cy="1128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0805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6C69B1-6DE1-431A-898F-3D004A93904D}" type="datetimeFigureOut">
              <a:rPr lang="en-US" smtClean="0"/>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DDAB2B-9BB8-4A66-863E-04190F31629C}" type="slidenum">
              <a:rPr lang="en-US" smtClean="0"/>
              <a:t>‹#›</a:t>
            </a:fld>
            <a:endParaRPr lang="en-US" dirty="0"/>
          </a:p>
        </p:txBody>
      </p:sp>
    </p:spTree>
    <p:extLst>
      <p:ext uri="{BB962C8B-B14F-4D97-AF65-F5344CB8AC3E}">
        <p14:creationId xmlns:p14="http://schemas.microsoft.com/office/powerpoint/2010/main" val="1405235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46C69B1-6DE1-431A-898F-3D004A93904D}" type="datetimeFigureOut">
              <a:rPr lang="en-US" smtClean="0"/>
              <a:t>3/17/2020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3DDAB2B-9BB8-4A66-863E-04190F31629C}" type="slidenum">
              <a:rPr lang="en-US" smtClean="0"/>
              <a:t>‹#›</a:t>
            </a:fld>
            <a:endParaRPr lang="en-US" dirty="0"/>
          </a:p>
        </p:txBody>
      </p:sp>
    </p:spTree>
    <p:extLst>
      <p:ext uri="{BB962C8B-B14F-4D97-AF65-F5344CB8AC3E}">
        <p14:creationId xmlns:p14="http://schemas.microsoft.com/office/powerpoint/2010/main" val="835313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46C69B1-6DE1-431A-898F-3D004A93904D}" type="datetimeFigureOut">
              <a:rPr lang="en-US" smtClean="0"/>
              <a:t>3/17/2020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3DDAB2B-9BB8-4A66-863E-04190F31629C}" type="slidenum">
              <a:rPr lang="en-US" smtClean="0"/>
              <a:t>‹#›</a:t>
            </a:fld>
            <a:endParaRPr lang="en-US" dirty="0"/>
          </a:p>
        </p:txBody>
      </p:sp>
    </p:spTree>
    <p:extLst>
      <p:ext uri="{BB962C8B-B14F-4D97-AF65-F5344CB8AC3E}">
        <p14:creationId xmlns:p14="http://schemas.microsoft.com/office/powerpoint/2010/main" val="2385414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46C69B1-6DE1-431A-898F-3D004A93904D}" type="datetimeFigureOut">
              <a:rPr lang="en-US" smtClean="0"/>
              <a:t>3/17/2020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3DDAB2B-9BB8-4A66-863E-04190F31629C}" type="slidenum">
              <a:rPr lang="en-US" smtClean="0"/>
              <a:t>‹#›</a:t>
            </a:fld>
            <a:endParaRPr lang="en-US" dirty="0"/>
          </a:p>
        </p:txBody>
      </p:sp>
    </p:spTree>
    <p:extLst>
      <p:ext uri="{BB962C8B-B14F-4D97-AF65-F5344CB8AC3E}">
        <p14:creationId xmlns:p14="http://schemas.microsoft.com/office/powerpoint/2010/main" val="1055495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6C69B1-6DE1-431A-898F-3D004A93904D}" type="datetimeFigureOut">
              <a:rPr lang="en-US" smtClean="0"/>
              <a:t>3/17/2020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3DDAB2B-9BB8-4A66-863E-04190F31629C}" type="slidenum">
              <a:rPr lang="en-US" smtClean="0"/>
              <a:t>‹#›</a:t>
            </a:fld>
            <a:endParaRPr lang="en-US" dirty="0"/>
          </a:p>
        </p:txBody>
      </p:sp>
    </p:spTree>
    <p:extLst>
      <p:ext uri="{BB962C8B-B14F-4D97-AF65-F5344CB8AC3E}">
        <p14:creationId xmlns:p14="http://schemas.microsoft.com/office/powerpoint/2010/main" val="4018826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46C69B1-6DE1-431A-898F-3D004A93904D}" type="datetimeFigureOut">
              <a:rPr lang="en-US" smtClean="0"/>
              <a:t>3/17/2020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3DDAB2B-9BB8-4A66-863E-04190F31629C}" type="slidenum">
              <a:rPr lang="en-US" smtClean="0"/>
              <a:t>‹#›</a:t>
            </a:fld>
            <a:endParaRPr lang="en-US" dirty="0"/>
          </a:p>
        </p:txBody>
      </p:sp>
    </p:spTree>
    <p:extLst>
      <p:ext uri="{BB962C8B-B14F-4D97-AF65-F5344CB8AC3E}">
        <p14:creationId xmlns:p14="http://schemas.microsoft.com/office/powerpoint/2010/main" val="923043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46C69B1-6DE1-431A-898F-3D004A93904D}" type="datetimeFigureOut">
              <a:rPr lang="en-US" smtClean="0"/>
              <a:t>3/17/2020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3DDAB2B-9BB8-4A66-863E-04190F31629C}" type="slidenum">
              <a:rPr lang="en-US" smtClean="0"/>
              <a:t>‹#›</a:t>
            </a:fld>
            <a:endParaRPr lang="en-US" dirty="0"/>
          </a:p>
        </p:txBody>
      </p:sp>
    </p:spTree>
    <p:extLst>
      <p:ext uri="{BB962C8B-B14F-4D97-AF65-F5344CB8AC3E}">
        <p14:creationId xmlns:p14="http://schemas.microsoft.com/office/powerpoint/2010/main" val="3360540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6C69B1-6DE1-431A-898F-3D004A93904D}" type="datetimeFigureOut">
              <a:rPr lang="en-US" smtClean="0"/>
              <a:t>3/17/2020</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DDAB2B-9BB8-4A66-863E-04190F31629C}" type="slidenum">
              <a:rPr lang="en-US" smtClean="0"/>
              <a:t>‹#›</a:t>
            </a:fld>
            <a:endParaRPr lang="en-US" dirty="0"/>
          </a:p>
        </p:txBody>
      </p:sp>
    </p:spTree>
    <p:extLst>
      <p:ext uri="{BB962C8B-B14F-4D97-AF65-F5344CB8AC3E}">
        <p14:creationId xmlns:p14="http://schemas.microsoft.com/office/powerpoint/2010/main" val="13074633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gif"/><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d31hzlhk6di2h5.cloudfront.net/20200316/a7/96/c4/69/12e91235cb63e1dbaea9922e/200316_Telecommuting_Bulletin_GOER._all_bargaining_units__1_.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hyperlink" Target="http://d31hzlhk6di2h5.cloudfront.net/20200316/a7/96/c4/69/12e91235cb63e1dbaea9922e/200316_Telecommuting_Bulletin_GOER._all_bargaining_units__1_.pdf" TargetMode="Externa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90677" y="2262612"/>
            <a:ext cx="7772400" cy="1427208"/>
          </a:xfrm>
        </p:spPr>
        <p:txBody>
          <a:bodyPr>
            <a:normAutofit/>
          </a:bodyPr>
          <a:lstStyle/>
          <a:p>
            <a:r>
              <a:rPr lang="en-US" sz="4400" b="1" i="1" dirty="0">
                <a:solidFill>
                  <a:srgbClr val="003399"/>
                </a:solidFill>
                <a:latin typeface="+mn-lt"/>
                <a:ea typeface="Arial Unicode MS" panose="020B0604020202020204" pitchFamily="34" charset="-128"/>
                <a:cs typeface="Aharoni" panose="02010803020104030203" pitchFamily="2" charset="-79"/>
              </a:rPr>
              <a:t>Getting Started with Telecommuting</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38935" y="313101"/>
            <a:ext cx="5090710" cy="1427208"/>
          </a:xfrm>
          <a:prstGeom prst="rect">
            <a:avLst/>
          </a:prstGeom>
        </p:spPr>
      </p:pic>
      <p:sp>
        <p:nvSpPr>
          <p:cNvPr id="5" name="TextBox 4"/>
          <p:cNvSpPr txBox="1"/>
          <p:nvPr/>
        </p:nvSpPr>
        <p:spPr>
          <a:xfrm>
            <a:off x="7388176" y="6405823"/>
            <a:ext cx="1470690" cy="246221"/>
          </a:xfrm>
          <a:prstGeom prst="rect">
            <a:avLst/>
          </a:prstGeom>
          <a:noFill/>
        </p:spPr>
        <p:txBody>
          <a:bodyPr wrap="square" rtlCol="0">
            <a:spAutoFit/>
          </a:bodyPr>
          <a:lstStyle/>
          <a:p>
            <a:pPr algn="ctr"/>
            <a:r>
              <a:rPr lang="en-US" sz="1000" i="1" dirty="0">
                <a:solidFill>
                  <a:srgbClr val="003399"/>
                </a:solidFill>
              </a:rPr>
              <a:t>Updated 3/2020</a:t>
            </a:r>
          </a:p>
        </p:txBody>
      </p:sp>
      <p:pic>
        <p:nvPicPr>
          <p:cNvPr id="2050" name="Picture 2" descr="Image result for cartoons for telecommuting">
            <a:extLst>
              <a:ext uri="{FF2B5EF4-FFF2-40B4-BE49-F238E27FC236}">
                <a16:creationId xmlns:a16="http://schemas.microsoft.com/office/drawing/2014/main" id="{83DF14EB-3229-4636-AA05-DBF8124361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87610" y="3828233"/>
            <a:ext cx="5778535" cy="23007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69016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0E57C-4D4A-4A28-8A0A-1429940FC1AF}"/>
              </a:ext>
            </a:extLst>
          </p:cNvPr>
          <p:cNvSpPr>
            <a:spLocks noGrp="1"/>
          </p:cNvSpPr>
          <p:nvPr>
            <p:ph type="title"/>
          </p:nvPr>
        </p:nvSpPr>
        <p:spPr/>
        <p:txBody>
          <a:bodyPr>
            <a:normAutofit fontScale="90000"/>
          </a:bodyPr>
          <a:lstStyle/>
          <a:p>
            <a:r>
              <a:rPr lang="en-US" dirty="0"/>
              <a:t>Setting Up Your Space</a:t>
            </a:r>
          </a:p>
        </p:txBody>
      </p:sp>
      <p:sp>
        <p:nvSpPr>
          <p:cNvPr id="3" name="Content Placeholder 2">
            <a:extLst>
              <a:ext uri="{FF2B5EF4-FFF2-40B4-BE49-F238E27FC236}">
                <a16:creationId xmlns:a16="http://schemas.microsoft.com/office/drawing/2014/main" id="{A49A56B3-A680-437E-9788-372788366A71}"/>
              </a:ext>
            </a:extLst>
          </p:cNvPr>
          <p:cNvSpPr>
            <a:spLocks noGrp="1"/>
          </p:cNvSpPr>
          <p:nvPr>
            <p:ph idx="1"/>
          </p:nvPr>
        </p:nvSpPr>
        <p:spPr>
          <a:xfrm>
            <a:off x="708479" y="1063540"/>
            <a:ext cx="7886700" cy="4351338"/>
          </a:xfrm>
        </p:spPr>
        <p:txBody>
          <a:bodyPr>
            <a:noAutofit/>
          </a:bodyPr>
          <a:lstStyle/>
          <a:p>
            <a:pPr marL="0" indent="0">
              <a:buNone/>
            </a:pPr>
            <a:r>
              <a:rPr lang="en-US" sz="1800" dirty="0"/>
              <a:t>You will need to be able to provide your own phone and a suitable level of internet service to telecommute. Please be aware you will not be reimbursed for this.</a:t>
            </a:r>
          </a:p>
          <a:p>
            <a:pPr marL="0" indent="0">
              <a:buNone/>
            </a:pPr>
            <a:endParaRPr lang="en-US" sz="1800" dirty="0"/>
          </a:p>
          <a:p>
            <a:pPr marL="0" indent="0">
              <a:buNone/>
            </a:pPr>
            <a:r>
              <a:rPr lang="en-US" sz="1800" dirty="0"/>
              <a:t>Some employees may need to use College issued devices given the nature of their work and the systems they need to access. Others will need to use their own devices. Supervisors should be sure to address this in off-site plans.</a:t>
            </a:r>
          </a:p>
          <a:p>
            <a:pPr marL="0" indent="0">
              <a:buNone/>
            </a:pPr>
            <a:endParaRPr lang="en-US" sz="1800" dirty="0"/>
          </a:p>
          <a:p>
            <a:pPr marL="0" indent="0">
              <a:buNone/>
            </a:pPr>
            <a:r>
              <a:rPr lang="en-US" sz="1800" dirty="0"/>
              <a:t>Identify a location to store your college issued devices and any documents you may require for your work. You are responsible for adhering to all information security and confidentiality policies when working remotely.</a:t>
            </a:r>
          </a:p>
          <a:p>
            <a:pPr marL="0" indent="0">
              <a:buNone/>
            </a:pPr>
            <a:endParaRPr lang="en-US" sz="1800" dirty="0"/>
          </a:p>
          <a:p>
            <a:pPr marL="0" indent="0">
              <a:buNone/>
            </a:pPr>
            <a:r>
              <a:rPr lang="en-US" sz="1800" dirty="0"/>
              <a:t>No in-person meetings at your alternative location are permitted but you will be asked to participate in web based or phone conference calls as needed. </a:t>
            </a:r>
          </a:p>
          <a:p>
            <a:pPr marL="0" indent="0">
              <a:buNone/>
            </a:pPr>
            <a:endParaRPr lang="en-US" sz="1800" dirty="0"/>
          </a:p>
          <a:p>
            <a:pPr marL="0" indent="0">
              <a:buNone/>
            </a:pPr>
            <a:r>
              <a:rPr lang="en-US" sz="1800" i="1" dirty="0">
                <a:solidFill>
                  <a:srgbClr val="FF6600"/>
                </a:solidFill>
              </a:rPr>
              <a:t>TIP: Best practices recommend having a dedicated regular work space to help create psychological separation between your work time and your home life.  </a:t>
            </a:r>
          </a:p>
        </p:txBody>
      </p:sp>
    </p:spTree>
    <p:extLst>
      <p:ext uri="{BB962C8B-B14F-4D97-AF65-F5344CB8AC3E}">
        <p14:creationId xmlns:p14="http://schemas.microsoft.com/office/powerpoint/2010/main" val="10637878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Important Reminders</a:t>
            </a:r>
          </a:p>
        </p:txBody>
      </p:sp>
      <p:sp>
        <p:nvSpPr>
          <p:cNvPr id="3" name="Content Placeholder 2"/>
          <p:cNvSpPr>
            <a:spLocks noGrp="1"/>
          </p:cNvSpPr>
          <p:nvPr>
            <p:ph idx="1"/>
          </p:nvPr>
        </p:nvSpPr>
        <p:spPr>
          <a:xfrm>
            <a:off x="564696" y="805333"/>
            <a:ext cx="8014607" cy="5402575"/>
          </a:xfrm>
        </p:spPr>
        <p:txBody>
          <a:bodyPr>
            <a:noAutofit/>
          </a:bodyPr>
          <a:lstStyle/>
          <a:p>
            <a:pPr marL="228600" lvl="1" indent="0">
              <a:buNone/>
            </a:pPr>
            <a:endParaRPr lang="en-US" sz="1900" dirty="0"/>
          </a:p>
          <a:p>
            <a:r>
              <a:rPr lang="en-US" sz="1900" dirty="0"/>
              <a:t>All attendance rules and call-in processes apply for telecommuting employees, but additional procedures could be mapped out in the work plan.</a:t>
            </a:r>
          </a:p>
          <a:p>
            <a:pPr marL="0" indent="0">
              <a:buNone/>
            </a:pPr>
            <a:endParaRPr lang="en-US" sz="1900" dirty="0"/>
          </a:p>
          <a:p>
            <a:r>
              <a:rPr lang="en-US" sz="1900" dirty="0"/>
              <a:t>Telecommuting is not operationally feasible for all job functions. The College  determines which job functions are eligible to participate in telecommuting. </a:t>
            </a:r>
          </a:p>
          <a:p>
            <a:endParaRPr lang="en-US" sz="1900" dirty="0"/>
          </a:p>
          <a:p>
            <a:r>
              <a:rPr lang="en-US" sz="1900" dirty="0"/>
              <a:t>Managers may require telecommuters to have a set telecommuting schedule. </a:t>
            </a:r>
          </a:p>
          <a:p>
            <a:endParaRPr lang="en-US" sz="1900" dirty="0"/>
          </a:p>
          <a:p>
            <a:r>
              <a:rPr lang="en-US" sz="1900" dirty="0"/>
              <a:t>Email will take the place of many in-person communications. Your tone can easily be lost on email.  Consider picking up the phone or scheduling a virtual meeting for sensitive or complex conversations.  </a:t>
            </a:r>
          </a:p>
          <a:p>
            <a:pPr marL="228600" lvl="1" indent="0">
              <a:buNone/>
            </a:pPr>
            <a:endParaRPr lang="en-US" sz="1900" dirty="0"/>
          </a:p>
        </p:txBody>
      </p:sp>
    </p:spTree>
    <p:extLst>
      <p:ext uri="{BB962C8B-B14F-4D97-AF65-F5344CB8AC3E}">
        <p14:creationId xmlns:p14="http://schemas.microsoft.com/office/powerpoint/2010/main" val="836489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Key Program Guidelines</a:t>
            </a:r>
          </a:p>
        </p:txBody>
      </p:sp>
      <p:sp>
        <p:nvSpPr>
          <p:cNvPr id="3" name="Content Placeholder 2"/>
          <p:cNvSpPr>
            <a:spLocks noGrp="1"/>
          </p:cNvSpPr>
          <p:nvPr>
            <p:ph idx="1"/>
          </p:nvPr>
        </p:nvSpPr>
        <p:spPr>
          <a:xfrm>
            <a:off x="528042" y="1191172"/>
            <a:ext cx="8087915" cy="5049971"/>
          </a:xfrm>
        </p:spPr>
        <p:txBody>
          <a:bodyPr>
            <a:normAutofit/>
          </a:bodyPr>
          <a:lstStyle/>
          <a:p>
            <a:r>
              <a:rPr lang="en-US" dirty="0"/>
              <a:t>Employees can apply to participate in telecommuting or be mandated by their employer to participate. </a:t>
            </a:r>
          </a:p>
          <a:p>
            <a:pPr marL="0" indent="0">
              <a:buNone/>
            </a:pPr>
            <a:endParaRPr lang="en-US" dirty="0"/>
          </a:p>
          <a:p>
            <a:r>
              <a:rPr lang="en-US" dirty="0"/>
              <a:t>Employees must comply with all NYS and agency laws, rules and policies for the official work site when telecommuting. </a:t>
            </a:r>
          </a:p>
          <a:p>
            <a:endParaRPr lang="en-US" dirty="0"/>
          </a:p>
          <a:p>
            <a:r>
              <a:rPr lang="en-US" dirty="0"/>
              <a:t>All assigned duties will be performed in a manner consistent with college rules, policies, practices, collective bargaining agreements and ethical standards. </a:t>
            </a:r>
          </a:p>
          <a:p>
            <a:pPr marL="0" indent="0">
              <a:buNone/>
            </a:pPr>
            <a:endParaRPr lang="en-US" dirty="0"/>
          </a:p>
          <a:p>
            <a:r>
              <a:rPr lang="en-US" dirty="0"/>
              <a:t>Elements of the work plan can be flexible but must align with or support the employees regular obligation. </a:t>
            </a:r>
          </a:p>
          <a:p>
            <a:endParaRPr lang="en-US" dirty="0"/>
          </a:p>
          <a:p>
            <a:endParaRPr lang="en-US" dirty="0"/>
          </a:p>
        </p:txBody>
      </p:sp>
    </p:spTree>
    <p:extLst>
      <p:ext uri="{BB962C8B-B14F-4D97-AF65-F5344CB8AC3E}">
        <p14:creationId xmlns:p14="http://schemas.microsoft.com/office/powerpoint/2010/main" val="4657705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79526-B1EE-4B4F-8656-6995741B19D7}"/>
              </a:ext>
            </a:extLst>
          </p:cNvPr>
          <p:cNvSpPr>
            <a:spLocks noGrp="1"/>
          </p:cNvSpPr>
          <p:nvPr>
            <p:ph type="title"/>
          </p:nvPr>
        </p:nvSpPr>
        <p:spPr/>
        <p:txBody>
          <a:bodyPr>
            <a:normAutofit fontScale="90000"/>
          </a:bodyPr>
          <a:lstStyle/>
          <a:p>
            <a:r>
              <a:rPr lang="en-US" dirty="0"/>
              <a:t>Staying Connected</a:t>
            </a:r>
          </a:p>
        </p:txBody>
      </p:sp>
      <p:sp>
        <p:nvSpPr>
          <p:cNvPr id="3" name="Content Placeholder 2">
            <a:extLst>
              <a:ext uri="{FF2B5EF4-FFF2-40B4-BE49-F238E27FC236}">
                <a16:creationId xmlns:a16="http://schemas.microsoft.com/office/drawing/2014/main" id="{6DB3DBD9-79C3-4EF7-AD5A-D03C0AC3EDC6}"/>
              </a:ext>
            </a:extLst>
          </p:cNvPr>
          <p:cNvSpPr>
            <a:spLocks noGrp="1"/>
          </p:cNvSpPr>
          <p:nvPr>
            <p:ph idx="1"/>
          </p:nvPr>
        </p:nvSpPr>
        <p:spPr>
          <a:xfrm>
            <a:off x="628650" y="1244969"/>
            <a:ext cx="7886700" cy="4923602"/>
          </a:xfrm>
        </p:spPr>
        <p:txBody>
          <a:bodyPr>
            <a:normAutofit fontScale="92500" lnSpcReduction="20000"/>
          </a:bodyPr>
          <a:lstStyle/>
          <a:p>
            <a:pPr marL="0" indent="0">
              <a:buNone/>
            </a:pPr>
            <a:r>
              <a:rPr lang="en-US" dirty="0"/>
              <a:t>For many of us, our work provides social connection and community. It is important to be intentional about planning for how you will stay connected to your manager and colleagues while working remotely. </a:t>
            </a:r>
          </a:p>
          <a:p>
            <a:pPr marL="0" indent="0">
              <a:buNone/>
            </a:pPr>
            <a:endParaRPr lang="en-US" dirty="0"/>
          </a:p>
          <a:p>
            <a:r>
              <a:rPr lang="en-US" dirty="0"/>
              <a:t>Where possible maintain your participation in regular meeting schedules but through a virtual format. </a:t>
            </a:r>
          </a:p>
          <a:p>
            <a:endParaRPr lang="en-US" dirty="0"/>
          </a:p>
          <a:p>
            <a:r>
              <a:rPr lang="en-US" dirty="0"/>
              <a:t>Have department meetings or agreed upon update schedules to ensure that everyone stays informed about how the situation is impacting the concerns of your unit in particular.</a:t>
            </a:r>
          </a:p>
          <a:p>
            <a:endParaRPr lang="en-US" dirty="0"/>
          </a:p>
          <a:p>
            <a:r>
              <a:rPr lang="en-US" dirty="0"/>
              <a:t>Start or participate in an office email chain sharing (work appropriate) fun facts or inspirational quotes to help foster a positive connection to those you work with.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8477751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8D4B2-018D-4202-BB8B-0F8AA322B5C9}"/>
              </a:ext>
            </a:extLst>
          </p:cNvPr>
          <p:cNvSpPr>
            <a:spLocks noGrp="1"/>
          </p:cNvSpPr>
          <p:nvPr>
            <p:ph type="title"/>
          </p:nvPr>
        </p:nvSpPr>
        <p:spPr/>
        <p:txBody>
          <a:bodyPr>
            <a:normAutofit fontScale="90000"/>
          </a:bodyPr>
          <a:lstStyle/>
          <a:p>
            <a:r>
              <a:rPr lang="en-US" dirty="0"/>
              <a:t>Best Practices</a:t>
            </a:r>
          </a:p>
        </p:txBody>
      </p:sp>
      <p:sp>
        <p:nvSpPr>
          <p:cNvPr id="3" name="Content Placeholder 2">
            <a:extLst>
              <a:ext uri="{FF2B5EF4-FFF2-40B4-BE49-F238E27FC236}">
                <a16:creationId xmlns:a16="http://schemas.microsoft.com/office/drawing/2014/main" id="{A6FA94E2-ADBF-4498-8EBB-12007AA2D7DD}"/>
              </a:ext>
            </a:extLst>
          </p:cNvPr>
          <p:cNvSpPr>
            <a:spLocks noGrp="1"/>
          </p:cNvSpPr>
          <p:nvPr>
            <p:ph idx="1"/>
          </p:nvPr>
        </p:nvSpPr>
        <p:spPr>
          <a:xfrm>
            <a:off x="490194" y="1244968"/>
            <a:ext cx="8025156" cy="5231245"/>
          </a:xfrm>
        </p:spPr>
        <p:txBody>
          <a:bodyPr>
            <a:normAutofit fontScale="62500" lnSpcReduction="20000"/>
          </a:bodyPr>
          <a:lstStyle/>
          <a:p>
            <a:pPr marL="0" indent="0">
              <a:buNone/>
            </a:pPr>
            <a:r>
              <a:rPr lang="en-US" sz="2900" dirty="0"/>
              <a:t>Telecommuting is both a professional skill and a new habit. It can be challenging to learn new things and transition to new patterns. When in doubt…</a:t>
            </a:r>
          </a:p>
          <a:p>
            <a:pPr marL="0" indent="0">
              <a:buNone/>
            </a:pPr>
            <a:endParaRPr lang="en-US" sz="2900" dirty="0"/>
          </a:p>
          <a:p>
            <a:r>
              <a:rPr lang="en-US" sz="2900" dirty="0"/>
              <a:t>Be clear with your supervisor about what life needs need to be considered so that the right plan can be identified or adjusted accordingly.</a:t>
            </a:r>
          </a:p>
          <a:p>
            <a:r>
              <a:rPr lang="en-US" sz="2900" dirty="0"/>
              <a:t>Over communicate- changes in routines mean we need to be clearer in communication.</a:t>
            </a:r>
          </a:p>
          <a:p>
            <a:r>
              <a:rPr lang="en-US" sz="2900" dirty="0"/>
              <a:t>Be mindful of tone and email etiquette-everyone is adjusting!</a:t>
            </a:r>
          </a:p>
          <a:p>
            <a:r>
              <a:rPr lang="en-US" sz="2900" dirty="0"/>
              <a:t>Be responsive and respectful of others time.</a:t>
            </a:r>
          </a:p>
          <a:p>
            <a:r>
              <a:rPr lang="en-US" sz="2900" dirty="0"/>
              <a:t>Be patient with yourself and others.</a:t>
            </a:r>
          </a:p>
          <a:p>
            <a:r>
              <a:rPr lang="en-US" sz="2900" dirty="0"/>
              <a:t>Establish a consistent time to eat- this can easily be lost when learning to telecommute.</a:t>
            </a:r>
          </a:p>
          <a:p>
            <a:r>
              <a:rPr lang="en-US" sz="2900" dirty="0"/>
              <a:t>Take a brief walk, stretch or meditate- it helps improve concentration and productivity to change scenery or mindset for a few moments. </a:t>
            </a:r>
          </a:p>
          <a:p>
            <a:r>
              <a:rPr lang="en-US" sz="2900" dirty="0"/>
              <a:t>If others are in your alternate worksite ensure they understand when you are “in work mode”.  Be consistent with and protective of that time. </a:t>
            </a:r>
          </a:p>
          <a:p>
            <a:r>
              <a:rPr lang="en-US" sz="2900" dirty="0"/>
              <a:t>Access available training to help you improve or learn new ways of doing work</a:t>
            </a:r>
            <a:r>
              <a:rPr lang="en-US" dirty="0"/>
              <a:t>. </a:t>
            </a:r>
          </a:p>
        </p:txBody>
      </p:sp>
    </p:spTree>
    <p:extLst>
      <p:ext uri="{BB962C8B-B14F-4D97-AF65-F5344CB8AC3E}">
        <p14:creationId xmlns:p14="http://schemas.microsoft.com/office/powerpoint/2010/main" val="9454588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006B6-7CDD-4AF5-BB2B-91A14815D198}"/>
              </a:ext>
            </a:extLst>
          </p:cNvPr>
          <p:cNvSpPr>
            <a:spLocks noGrp="1"/>
          </p:cNvSpPr>
          <p:nvPr>
            <p:ph type="title"/>
          </p:nvPr>
        </p:nvSpPr>
        <p:spPr/>
        <p:txBody>
          <a:bodyPr>
            <a:normAutofit fontScale="90000"/>
          </a:bodyPr>
          <a:lstStyle/>
          <a:p>
            <a:r>
              <a:rPr lang="en-US" dirty="0"/>
              <a:t>Helpful Resources</a:t>
            </a:r>
          </a:p>
        </p:txBody>
      </p:sp>
      <p:sp>
        <p:nvSpPr>
          <p:cNvPr id="3" name="Content Placeholder 2">
            <a:extLst>
              <a:ext uri="{FF2B5EF4-FFF2-40B4-BE49-F238E27FC236}">
                <a16:creationId xmlns:a16="http://schemas.microsoft.com/office/drawing/2014/main" id="{9E860C18-4820-47E0-8BE8-C106E829447D}"/>
              </a:ext>
            </a:extLst>
          </p:cNvPr>
          <p:cNvSpPr>
            <a:spLocks noGrp="1"/>
          </p:cNvSpPr>
          <p:nvPr>
            <p:ph idx="1"/>
          </p:nvPr>
        </p:nvSpPr>
        <p:spPr/>
        <p:txBody>
          <a:bodyPr/>
          <a:lstStyle/>
          <a:p>
            <a:pPr marL="0" indent="0">
              <a:buNone/>
            </a:pPr>
            <a:r>
              <a:rPr lang="en-US" dirty="0"/>
              <a:t>Quick Start Guide for Webex</a:t>
            </a:r>
          </a:p>
          <a:p>
            <a:pPr marL="0" indent="0">
              <a:buNone/>
            </a:pPr>
            <a:r>
              <a:rPr lang="en-US" dirty="0"/>
              <a:t>https://www.youtube.com/watch?v=60lX_A3Inqo</a:t>
            </a:r>
          </a:p>
          <a:p>
            <a:endParaRPr lang="en-US" dirty="0"/>
          </a:p>
          <a:p>
            <a:pPr marL="0" indent="0">
              <a:buNone/>
            </a:pPr>
            <a:r>
              <a:rPr lang="en-US" dirty="0"/>
              <a:t>Common Challenges of Working Remotely</a:t>
            </a:r>
          </a:p>
          <a:p>
            <a:pPr marL="0" indent="0">
              <a:buNone/>
            </a:pPr>
            <a:r>
              <a:rPr lang="en-US" dirty="0"/>
              <a:t>https://www.themuse.com/advice/remote-work-challenges</a:t>
            </a:r>
          </a:p>
          <a:p>
            <a:endParaRPr lang="en-US" dirty="0"/>
          </a:p>
          <a:p>
            <a:pPr marL="0" indent="0">
              <a:buNone/>
            </a:pPr>
            <a:r>
              <a:rPr lang="en-US" dirty="0"/>
              <a:t>LinkedIn Learning Recommended Courses:</a:t>
            </a:r>
          </a:p>
          <a:p>
            <a:r>
              <a:rPr lang="en-US" dirty="0"/>
              <a:t>Time Management: Working from Home (1.5 hours)</a:t>
            </a:r>
          </a:p>
          <a:p>
            <a:r>
              <a:rPr lang="en-US" dirty="0"/>
              <a:t>Working Remotely (1 hour)</a:t>
            </a:r>
          </a:p>
          <a:p>
            <a:endParaRPr lang="en-US" dirty="0"/>
          </a:p>
        </p:txBody>
      </p:sp>
    </p:spTree>
    <p:extLst>
      <p:ext uri="{BB962C8B-B14F-4D97-AF65-F5344CB8AC3E}">
        <p14:creationId xmlns:p14="http://schemas.microsoft.com/office/powerpoint/2010/main" val="40397140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8B71B-8CD9-4DA7-BDA6-5E59666B4469}"/>
              </a:ext>
            </a:extLst>
          </p:cNvPr>
          <p:cNvSpPr>
            <a:spLocks noGrp="1"/>
          </p:cNvSpPr>
          <p:nvPr>
            <p:ph type="title"/>
          </p:nvPr>
        </p:nvSpPr>
        <p:spPr/>
        <p:txBody>
          <a:bodyPr>
            <a:normAutofit fontScale="90000"/>
          </a:bodyPr>
          <a:lstStyle/>
          <a:p>
            <a:r>
              <a:rPr lang="en-US" dirty="0"/>
              <a:t>Positive thinking</a:t>
            </a:r>
          </a:p>
        </p:txBody>
      </p:sp>
      <p:pic>
        <p:nvPicPr>
          <p:cNvPr id="1028" name="Picture 4" descr="Image result for cartoons for telecommuting">
            <a:extLst>
              <a:ext uri="{FF2B5EF4-FFF2-40B4-BE49-F238E27FC236}">
                <a16:creationId xmlns:a16="http://schemas.microsoft.com/office/drawing/2014/main" id="{F1AE6DC2-334D-4E10-AA8D-7E5DB1A92D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0746" y="1383144"/>
            <a:ext cx="2886075" cy="353377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cartoons for telecommuting">
            <a:extLst>
              <a:ext uri="{FF2B5EF4-FFF2-40B4-BE49-F238E27FC236}">
                <a16:creationId xmlns:a16="http://schemas.microsoft.com/office/drawing/2014/main" id="{283F466A-E8B2-4E9A-AA8C-22127B4DB8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58135" y="1325025"/>
            <a:ext cx="3046224" cy="283265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Image result for cartoons for telecommuting">
            <a:extLst>
              <a:ext uri="{FF2B5EF4-FFF2-40B4-BE49-F238E27FC236}">
                <a16:creationId xmlns:a16="http://schemas.microsoft.com/office/drawing/2014/main" id="{0B3B9D32-A7A5-4D51-8F9C-C4760D84F78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90605" y="4215795"/>
            <a:ext cx="3335060" cy="25012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7471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08590" y="269674"/>
            <a:ext cx="7754409" cy="635890"/>
          </a:xfrm>
        </p:spPr>
        <p:txBody>
          <a:bodyPr>
            <a:noAutofit/>
          </a:bodyPr>
          <a:lstStyle/>
          <a:p>
            <a:r>
              <a:rPr lang="en-US" dirty="0"/>
              <a:t> </a:t>
            </a:r>
            <a:r>
              <a:rPr lang="en-US" i="0" dirty="0"/>
              <a:t>Context</a:t>
            </a:r>
            <a:endParaRPr lang="en-US" dirty="0"/>
          </a:p>
        </p:txBody>
      </p:sp>
      <p:sp>
        <p:nvSpPr>
          <p:cNvPr id="3" name="Content Placeholder 2"/>
          <p:cNvSpPr>
            <a:spLocks noGrp="1"/>
          </p:cNvSpPr>
          <p:nvPr>
            <p:ph idx="1"/>
          </p:nvPr>
        </p:nvSpPr>
        <p:spPr>
          <a:xfrm>
            <a:off x="477292" y="1387763"/>
            <a:ext cx="8268929" cy="4939521"/>
          </a:xfrm>
        </p:spPr>
        <p:txBody>
          <a:bodyPr vert="horz" lIns="91440" tIns="45720" rIns="91440" bIns="45720" rtlCol="0">
            <a:normAutofit/>
          </a:bodyPr>
          <a:lstStyle/>
          <a:p>
            <a:pPr marL="0" indent="0">
              <a:spcBef>
                <a:spcPts val="600"/>
              </a:spcBef>
              <a:buClr>
                <a:srgbClr val="FF6600"/>
              </a:buClr>
              <a:buNone/>
            </a:pPr>
            <a:r>
              <a:rPr lang="en-US" dirty="0">
                <a:latin typeface="Calibri" panose="020F0502020204030204" pitchFamily="34" charset="0"/>
                <a:cs typeface="Arial" panose="020B0604020202020204" pitchFamily="34" charset="0"/>
              </a:rPr>
              <a:t>This slide deck was developed specifically to address telecommuting during the Covid-19 health crises and provides strategies and guideline for managing temporary work arrangements and alternate work locations.  </a:t>
            </a:r>
          </a:p>
          <a:p>
            <a:pPr marL="0" indent="0">
              <a:spcBef>
                <a:spcPts val="600"/>
              </a:spcBef>
              <a:buClr>
                <a:srgbClr val="FF6600"/>
              </a:buClr>
              <a:buNone/>
            </a:pPr>
            <a:r>
              <a:rPr lang="en-US" dirty="0">
                <a:solidFill>
                  <a:srgbClr val="FF6600"/>
                </a:solidFill>
                <a:latin typeface="Calibri" panose="020F0502020204030204" pitchFamily="34" charset="0"/>
                <a:cs typeface="Arial" panose="020B0604020202020204" pitchFamily="34" charset="0"/>
              </a:rPr>
              <a:t>Please remember that not all work is eligible or appropriate for telecommuting. The determination is made based on the business needs of the college.  </a:t>
            </a:r>
          </a:p>
          <a:p>
            <a:pPr marL="0" indent="0">
              <a:spcBef>
                <a:spcPts val="600"/>
              </a:spcBef>
              <a:buClr>
                <a:srgbClr val="FF6600"/>
              </a:buClr>
              <a:buNone/>
            </a:pPr>
            <a:endParaRPr lang="en-US" dirty="0">
              <a:solidFill>
                <a:srgbClr val="FF6600"/>
              </a:solidFill>
              <a:latin typeface="Calibri" panose="020F0502020204030204" pitchFamily="34" charset="0"/>
              <a:cs typeface="Arial" panose="020B0604020202020204" pitchFamily="34" charset="0"/>
            </a:endParaRPr>
          </a:p>
          <a:p>
            <a:pPr marL="0" indent="0">
              <a:spcBef>
                <a:spcPts val="600"/>
              </a:spcBef>
              <a:buClr>
                <a:srgbClr val="FF6600"/>
              </a:buClr>
              <a:buNone/>
            </a:pPr>
            <a:r>
              <a:rPr lang="en-US" dirty="0">
                <a:latin typeface="Calibri" panose="020F0502020204030204" pitchFamily="34" charset="0"/>
                <a:cs typeface="Arial" panose="020B0604020202020204" pitchFamily="34" charset="0"/>
              </a:rPr>
              <a:t>Resources for implementing telecommuting assignments may be limited and should be considered carefully in planning.</a:t>
            </a:r>
          </a:p>
          <a:p>
            <a:pPr marL="0" indent="0">
              <a:spcBef>
                <a:spcPts val="600"/>
              </a:spcBef>
              <a:buClr>
                <a:srgbClr val="FF6600"/>
              </a:buClr>
              <a:buNone/>
            </a:pPr>
            <a:endParaRPr lang="en-US" dirty="0">
              <a:latin typeface="Calibri" panose="020F0502020204030204" pitchFamily="34" charset="0"/>
              <a:cs typeface="Arial" panose="020B0604020202020204" pitchFamily="34" charset="0"/>
            </a:endParaRPr>
          </a:p>
          <a:p>
            <a:pPr>
              <a:spcBef>
                <a:spcPts val="600"/>
              </a:spcBef>
              <a:buClr>
                <a:srgbClr val="FF6600"/>
              </a:buClr>
            </a:pPr>
            <a:endParaRPr lang="en-US" dirty="0">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53179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08591" y="269674"/>
            <a:ext cx="7754409" cy="635890"/>
          </a:xfrm>
        </p:spPr>
        <p:txBody>
          <a:bodyPr>
            <a:noAutofit/>
          </a:bodyPr>
          <a:lstStyle/>
          <a:p>
            <a:r>
              <a:rPr lang="en-US" dirty="0"/>
              <a:t>Training Agenda</a:t>
            </a:r>
          </a:p>
        </p:txBody>
      </p:sp>
      <p:sp>
        <p:nvSpPr>
          <p:cNvPr id="3" name="Content Placeholder 2"/>
          <p:cNvSpPr>
            <a:spLocks noGrp="1"/>
          </p:cNvSpPr>
          <p:nvPr>
            <p:ph idx="1"/>
          </p:nvPr>
        </p:nvSpPr>
        <p:spPr>
          <a:xfrm>
            <a:off x="478769" y="1253331"/>
            <a:ext cx="8388601" cy="4351338"/>
          </a:xfrm>
        </p:spPr>
        <p:txBody>
          <a:bodyPr>
            <a:noAutofit/>
          </a:bodyPr>
          <a:lstStyle/>
          <a:p>
            <a:pPr>
              <a:spcBef>
                <a:spcPts val="600"/>
              </a:spcBef>
              <a:buClr>
                <a:srgbClr val="FF6600"/>
              </a:buClr>
            </a:pPr>
            <a:r>
              <a:rPr lang="en-US" dirty="0">
                <a:latin typeface="Calibri" panose="020F0502020204030204" pitchFamily="34" charset="0"/>
                <a:cs typeface="Arial" panose="020B0604020202020204" pitchFamily="34" charset="0"/>
              </a:rPr>
              <a:t>Telecommuting Agreement (GOER)</a:t>
            </a:r>
          </a:p>
          <a:p>
            <a:pPr>
              <a:spcBef>
                <a:spcPts val="600"/>
              </a:spcBef>
              <a:buClr>
                <a:srgbClr val="FF6600"/>
              </a:buClr>
            </a:pPr>
            <a:r>
              <a:rPr lang="en-US" dirty="0">
                <a:latin typeface="Calibri" panose="020F0502020204030204" pitchFamily="34" charset="0"/>
                <a:cs typeface="Arial" panose="020B0604020202020204" pitchFamily="34" charset="0"/>
              </a:rPr>
              <a:t>Key Definitions of Agreement</a:t>
            </a:r>
          </a:p>
          <a:p>
            <a:pPr>
              <a:spcBef>
                <a:spcPts val="600"/>
              </a:spcBef>
              <a:buClr>
                <a:srgbClr val="FF6600"/>
              </a:buClr>
            </a:pPr>
            <a:r>
              <a:rPr lang="en-US" dirty="0">
                <a:latin typeface="Calibri" panose="020F0502020204030204" pitchFamily="34" charset="0"/>
                <a:cs typeface="Arial" panose="020B0604020202020204" pitchFamily="34" charset="0"/>
              </a:rPr>
              <a:t>Setting up Your Work</a:t>
            </a:r>
          </a:p>
          <a:p>
            <a:pPr>
              <a:spcBef>
                <a:spcPts val="600"/>
              </a:spcBef>
              <a:buClr>
                <a:srgbClr val="FF6600"/>
              </a:buClr>
            </a:pPr>
            <a:r>
              <a:rPr lang="en-US" dirty="0">
                <a:latin typeface="Calibri" panose="020F0502020204030204" pitchFamily="34" charset="0"/>
                <a:cs typeface="Arial" panose="020B0604020202020204" pitchFamily="34" charset="0"/>
              </a:rPr>
              <a:t>Tools for Telecommuting</a:t>
            </a:r>
          </a:p>
          <a:p>
            <a:pPr>
              <a:spcBef>
                <a:spcPts val="600"/>
              </a:spcBef>
              <a:buClr>
                <a:srgbClr val="FF6600"/>
              </a:buClr>
            </a:pPr>
            <a:r>
              <a:rPr lang="en-US" dirty="0">
                <a:latin typeface="Calibri" panose="020F0502020204030204" pitchFamily="34" charset="0"/>
                <a:cs typeface="Arial" panose="020B0604020202020204" pitchFamily="34" charset="0"/>
              </a:rPr>
              <a:t>Setting Up Your Space</a:t>
            </a:r>
          </a:p>
          <a:p>
            <a:pPr>
              <a:spcBef>
                <a:spcPts val="600"/>
              </a:spcBef>
              <a:buClr>
                <a:srgbClr val="FF6600"/>
              </a:buClr>
            </a:pPr>
            <a:r>
              <a:rPr lang="en-US" dirty="0">
                <a:latin typeface="Calibri" panose="020F0502020204030204" pitchFamily="34" charset="0"/>
                <a:cs typeface="Arial" panose="020B0604020202020204" pitchFamily="34" charset="0"/>
              </a:rPr>
              <a:t>Important Reminders</a:t>
            </a:r>
          </a:p>
          <a:p>
            <a:pPr>
              <a:spcBef>
                <a:spcPts val="600"/>
              </a:spcBef>
              <a:buClr>
                <a:srgbClr val="FF6600"/>
              </a:buClr>
            </a:pPr>
            <a:r>
              <a:rPr lang="en-US" dirty="0">
                <a:latin typeface="Calibri" panose="020F0502020204030204" pitchFamily="34" charset="0"/>
                <a:cs typeface="Arial" panose="020B0604020202020204" pitchFamily="34" charset="0"/>
              </a:rPr>
              <a:t>Key Program Guidelines</a:t>
            </a:r>
          </a:p>
          <a:p>
            <a:pPr>
              <a:spcBef>
                <a:spcPts val="600"/>
              </a:spcBef>
              <a:buClr>
                <a:srgbClr val="FF6600"/>
              </a:buClr>
            </a:pPr>
            <a:r>
              <a:rPr lang="en-US" dirty="0">
                <a:solidFill>
                  <a:srgbClr val="003399"/>
                </a:solidFill>
                <a:latin typeface="Calibri" panose="020F0502020204030204" pitchFamily="34" charset="0"/>
                <a:cs typeface="Arial" panose="020B0604020202020204" pitchFamily="34" charset="0"/>
              </a:rPr>
              <a:t>Staying Connected</a:t>
            </a:r>
          </a:p>
          <a:p>
            <a:pPr>
              <a:spcBef>
                <a:spcPts val="600"/>
              </a:spcBef>
              <a:buClr>
                <a:srgbClr val="FF6600"/>
              </a:buClr>
            </a:pPr>
            <a:r>
              <a:rPr lang="en-US" dirty="0">
                <a:latin typeface="Calibri" panose="020F0502020204030204" pitchFamily="34" charset="0"/>
                <a:cs typeface="Arial" panose="020B0604020202020204" pitchFamily="34" charset="0"/>
              </a:rPr>
              <a:t>Resources for Telecommuting </a:t>
            </a:r>
            <a:endParaRPr lang="en-US" dirty="0">
              <a:solidFill>
                <a:srgbClr val="003399"/>
              </a:solidFill>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7927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249"/>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249"/>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249"/>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249"/>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249"/>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249"/>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249"/>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249"/>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249"/>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A48AE4-D87F-49A9-A8B8-22CE4CE4BBC5}"/>
              </a:ext>
            </a:extLst>
          </p:cNvPr>
          <p:cNvSpPr>
            <a:spLocks noGrp="1"/>
          </p:cNvSpPr>
          <p:nvPr>
            <p:ph type="title"/>
          </p:nvPr>
        </p:nvSpPr>
        <p:spPr/>
        <p:txBody>
          <a:bodyPr>
            <a:normAutofit fontScale="90000"/>
          </a:bodyPr>
          <a:lstStyle/>
          <a:p>
            <a:r>
              <a:rPr lang="en-US" dirty="0"/>
              <a:t>Telecommuting Agreement</a:t>
            </a:r>
          </a:p>
        </p:txBody>
      </p:sp>
      <p:sp>
        <p:nvSpPr>
          <p:cNvPr id="3" name="Content Placeholder 2">
            <a:extLst>
              <a:ext uri="{FF2B5EF4-FFF2-40B4-BE49-F238E27FC236}">
                <a16:creationId xmlns:a16="http://schemas.microsoft.com/office/drawing/2014/main" id="{0821DD93-3603-4C49-BA6C-114D6BFA1646}"/>
              </a:ext>
            </a:extLst>
          </p:cNvPr>
          <p:cNvSpPr>
            <a:spLocks noGrp="1"/>
          </p:cNvSpPr>
          <p:nvPr>
            <p:ph idx="1"/>
          </p:nvPr>
        </p:nvSpPr>
        <p:spPr>
          <a:xfrm>
            <a:off x="628650" y="1244968"/>
            <a:ext cx="7886700" cy="4830367"/>
          </a:xfrm>
        </p:spPr>
        <p:txBody>
          <a:bodyPr>
            <a:normAutofit fontScale="77500" lnSpcReduction="20000"/>
          </a:bodyPr>
          <a:lstStyle/>
          <a:p>
            <a:pPr marL="0" indent="0">
              <a:buNone/>
            </a:pPr>
            <a:r>
              <a:rPr lang="en-US" dirty="0"/>
              <a:t>March 16, 2020 : GOER (Governor’s Office of Employee Relations) reaches an agreement with M/C, UUP, PEF and CSEA bargaining units on a telecommuting pilot program for employees .</a:t>
            </a:r>
          </a:p>
          <a:p>
            <a:pPr marL="0" indent="0">
              <a:buNone/>
            </a:pPr>
            <a:endParaRPr lang="en-US" dirty="0"/>
          </a:p>
          <a:p>
            <a:pPr marL="0" indent="0">
              <a:buNone/>
            </a:pPr>
            <a:r>
              <a:rPr lang="en-US" dirty="0"/>
              <a:t>The purpose and spirit of this pilot program:</a:t>
            </a:r>
          </a:p>
          <a:p>
            <a:pPr marL="0" indent="0">
              <a:buNone/>
            </a:pPr>
            <a:endParaRPr lang="en-US" dirty="0"/>
          </a:p>
          <a:p>
            <a:pPr marL="0" indent="0">
              <a:buNone/>
            </a:pPr>
            <a:r>
              <a:rPr lang="en-US" dirty="0"/>
              <a:t>To support employees balance work and life demands, such as child care, during this health crisis.</a:t>
            </a:r>
          </a:p>
          <a:p>
            <a:pPr marL="0" indent="0">
              <a:buNone/>
            </a:pPr>
            <a:endParaRPr lang="en-US" dirty="0"/>
          </a:p>
          <a:p>
            <a:pPr marL="0" indent="0">
              <a:buNone/>
            </a:pPr>
            <a:r>
              <a:rPr lang="en-US" dirty="0"/>
              <a:t>To reduce the density of employees in the workplace, foster social distancing and hopefully slow the opportunity for spreading of the virus.</a:t>
            </a:r>
          </a:p>
          <a:p>
            <a:pPr marL="0" indent="0">
              <a:buNone/>
            </a:pPr>
            <a:endParaRPr lang="en-US" dirty="0"/>
          </a:p>
          <a:p>
            <a:pPr marL="0" indent="0">
              <a:buNone/>
            </a:pPr>
            <a:r>
              <a:rPr lang="en-US" dirty="0"/>
              <a:t>We will review key terms and provisions.  The full agreement is available here:</a:t>
            </a:r>
          </a:p>
          <a:p>
            <a:pPr marL="0" indent="0">
              <a:buNone/>
            </a:pPr>
            <a:endParaRPr lang="en-US" dirty="0">
              <a:hlinkClick r:id="rId2"/>
            </a:endParaRPr>
          </a:p>
          <a:p>
            <a:pPr marL="0" indent="0">
              <a:buNone/>
            </a:pPr>
            <a:r>
              <a:rPr lang="en-US" dirty="0">
                <a:hlinkClick r:id="rId2"/>
              </a:rPr>
              <a:t>http://d31hzlhk6di2h5.cloudfront.net/20200316/a7/96/c4/69/12e91235cb63e1dbaea9922e/200316_Telecommuting_Bulletin_GOER._all_bargaining_units__1_.pdf</a:t>
            </a:r>
            <a:endParaRPr lang="en-US" dirty="0"/>
          </a:p>
        </p:txBody>
      </p:sp>
    </p:spTree>
    <p:extLst>
      <p:ext uri="{BB962C8B-B14F-4D97-AF65-F5344CB8AC3E}">
        <p14:creationId xmlns:p14="http://schemas.microsoft.com/office/powerpoint/2010/main" val="554145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Key Definitions</a:t>
            </a:r>
          </a:p>
        </p:txBody>
      </p:sp>
      <p:sp>
        <p:nvSpPr>
          <p:cNvPr id="3" name="Content Placeholder 2"/>
          <p:cNvSpPr>
            <a:spLocks noGrp="1"/>
          </p:cNvSpPr>
          <p:nvPr>
            <p:ph idx="1"/>
          </p:nvPr>
        </p:nvSpPr>
        <p:spPr>
          <a:xfrm>
            <a:off x="471340" y="1244968"/>
            <a:ext cx="8044010" cy="5118125"/>
          </a:xfrm>
        </p:spPr>
        <p:txBody>
          <a:bodyPr>
            <a:normAutofit fontScale="85000" lnSpcReduction="10000"/>
          </a:bodyPr>
          <a:lstStyle/>
          <a:p>
            <a:pPr marL="0" indent="0">
              <a:buNone/>
            </a:pPr>
            <a:r>
              <a:rPr lang="en-US" dirty="0">
                <a:solidFill>
                  <a:srgbClr val="FF6600"/>
                </a:solidFill>
              </a:rPr>
              <a:t>Telecommuting</a:t>
            </a:r>
            <a:r>
              <a:rPr lang="en-US" dirty="0"/>
              <a:t> is an alternative work arrangement that allows employees to conduct some or all of their work away from the official work location. </a:t>
            </a:r>
          </a:p>
          <a:p>
            <a:pPr marL="0" indent="0">
              <a:buNone/>
            </a:pPr>
            <a:endParaRPr lang="en-US" dirty="0"/>
          </a:p>
          <a:p>
            <a:pPr marL="0" indent="0">
              <a:buNone/>
            </a:pPr>
            <a:r>
              <a:rPr lang="en-US" dirty="0">
                <a:solidFill>
                  <a:srgbClr val="FF6600"/>
                </a:solidFill>
              </a:rPr>
              <a:t>Official Work Site </a:t>
            </a:r>
            <a:r>
              <a:rPr lang="en-US" dirty="0"/>
              <a:t>is the employee’s State-approved work station at their customary work address</a:t>
            </a:r>
          </a:p>
          <a:p>
            <a:pPr marL="0" indent="0">
              <a:buNone/>
            </a:pPr>
            <a:endParaRPr lang="en-US" dirty="0"/>
          </a:p>
          <a:p>
            <a:pPr marL="0" indent="0">
              <a:buNone/>
            </a:pPr>
            <a:r>
              <a:rPr lang="en-US" dirty="0">
                <a:solidFill>
                  <a:srgbClr val="FF6600"/>
                </a:solidFill>
              </a:rPr>
              <a:t>Alternate Work Site </a:t>
            </a:r>
            <a:r>
              <a:rPr lang="en-US" dirty="0"/>
              <a:t>is a location where the employee is authorized to conduct business that has been approved by their supervisor and meet the guidelines mapped out in the policy. </a:t>
            </a:r>
          </a:p>
          <a:p>
            <a:pPr marL="0" indent="0">
              <a:buNone/>
            </a:pPr>
            <a:endParaRPr lang="en-US" dirty="0"/>
          </a:p>
          <a:p>
            <a:pPr marL="0" indent="0">
              <a:buNone/>
            </a:pPr>
            <a:r>
              <a:rPr lang="en-US" dirty="0">
                <a:solidFill>
                  <a:srgbClr val="FF6600"/>
                </a:solidFill>
              </a:rPr>
              <a:t>Set Schedule </a:t>
            </a:r>
            <a:r>
              <a:rPr lang="en-US" dirty="0"/>
              <a:t>are the required customary hours and days work in a pay period.</a:t>
            </a:r>
          </a:p>
          <a:p>
            <a:pPr marL="0" indent="0">
              <a:buNone/>
            </a:pPr>
            <a:endParaRPr lang="en-US" dirty="0"/>
          </a:p>
          <a:p>
            <a:pPr marL="0" indent="0">
              <a:buNone/>
            </a:pPr>
            <a:r>
              <a:rPr lang="en-US" dirty="0">
                <a:solidFill>
                  <a:srgbClr val="FF6600"/>
                </a:solidFill>
              </a:rPr>
              <a:t>Telecommuting Work Plan </a:t>
            </a:r>
            <a:r>
              <a:rPr lang="en-US" dirty="0"/>
              <a:t>is a document completed by the telecommuter that provides details about hours and work performed. </a:t>
            </a:r>
          </a:p>
        </p:txBody>
      </p:sp>
    </p:spTree>
    <p:extLst>
      <p:ext uri="{BB962C8B-B14F-4D97-AF65-F5344CB8AC3E}">
        <p14:creationId xmlns:p14="http://schemas.microsoft.com/office/powerpoint/2010/main" val="3038790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469F9-C1C7-41CD-B86F-E9CD1E14193A}"/>
              </a:ext>
            </a:extLst>
          </p:cNvPr>
          <p:cNvSpPr>
            <a:spLocks noGrp="1"/>
          </p:cNvSpPr>
          <p:nvPr>
            <p:ph type="title"/>
          </p:nvPr>
        </p:nvSpPr>
        <p:spPr/>
        <p:txBody>
          <a:bodyPr>
            <a:normAutofit fontScale="90000"/>
          </a:bodyPr>
          <a:lstStyle/>
          <a:p>
            <a:r>
              <a:rPr lang="en-US" dirty="0"/>
              <a:t>Program Process</a:t>
            </a:r>
          </a:p>
        </p:txBody>
      </p:sp>
      <p:sp>
        <p:nvSpPr>
          <p:cNvPr id="3" name="Content Placeholder 2">
            <a:extLst>
              <a:ext uri="{FF2B5EF4-FFF2-40B4-BE49-F238E27FC236}">
                <a16:creationId xmlns:a16="http://schemas.microsoft.com/office/drawing/2014/main" id="{5DF9A699-D82C-425A-8703-176C0695A569}"/>
              </a:ext>
            </a:extLst>
          </p:cNvPr>
          <p:cNvSpPr>
            <a:spLocks noGrp="1"/>
          </p:cNvSpPr>
          <p:nvPr>
            <p:ph idx="1"/>
          </p:nvPr>
        </p:nvSpPr>
        <p:spPr>
          <a:xfrm>
            <a:off x="628650" y="1253331"/>
            <a:ext cx="7886700" cy="4351338"/>
          </a:xfrm>
        </p:spPr>
        <p:txBody>
          <a:bodyPr>
            <a:normAutofit/>
          </a:bodyPr>
          <a:lstStyle/>
          <a:p>
            <a:pPr marL="0" indent="0">
              <a:buNone/>
            </a:pPr>
            <a:endParaRPr lang="en-US" dirty="0"/>
          </a:p>
          <a:p>
            <a:pPr marL="0" indent="0">
              <a:buNone/>
            </a:pPr>
            <a:endParaRPr lang="en-US" dirty="0"/>
          </a:p>
          <a:p>
            <a:pPr marL="0" indent="0">
              <a:buNone/>
            </a:pPr>
            <a:endParaRPr lang="en-US" dirty="0"/>
          </a:p>
          <a:p>
            <a:pPr marL="0" indent="0">
              <a:buNone/>
            </a:pPr>
            <a:r>
              <a:rPr lang="en-US" dirty="0"/>
              <a:t> </a:t>
            </a:r>
          </a:p>
        </p:txBody>
      </p:sp>
      <p:graphicFrame>
        <p:nvGraphicFramePr>
          <p:cNvPr id="4" name="Diagram 3">
            <a:extLst>
              <a:ext uri="{FF2B5EF4-FFF2-40B4-BE49-F238E27FC236}">
                <a16:creationId xmlns:a16="http://schemas.microsoft.com/office/drawing/2014/main" id="{B13F375E-A911-4E2D-89AD-BA85776F78E1}"/>
              </a:ext>
            </a:extLst>
          </p:cNvPr>
          <p:cNvGraphicFramePr/>
          <p:nvPr>
            <p:extLst>
              <p:ext uri="{D42A27DB-BD31-4B8C-83A1-F6EECF244321}">
                <p14:modId xmlns:p14="http://schemas.microsoft.com/office/powerpoint/2010/main" val="2747659988"/>
              </p:ext>
            </p:extLst>
          </p:nvPr>
        </p:nvGraphicFramePr>
        <p:xfrm>
          <a:off x="628650" y="1362529"/>
          <a:ext cx="8033504" cy="42421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5CF3B264-9EA7-4C54-BC4D-EC7CB6F979E1}"/>
              </a:ext>
            </a:extLst>
          </p:cNvPr>
          <p:cNvSpPr txBox="1"/>
          <p:nvPr/>
        </p:nvSpPr>
        <p:spPr>
          <a:xfrm>
            <a:off x="543697" y="5346357"/>
            <a:ext cx="8118457" cy="923330"/>
          </a:xfrm>
          <a:prstGeom prst="rect">
            <a:avLst/>
          </a:prstGeom>
          <a:noFill/>
        </p:spPr>
        <p:txBody>
          <a:bodyPr wrap="square" rtlCol="0">
            <a:spAutoFit/>
          </a:bodyPr>
          <a:lstStyle/>
          <a:p>
            <a:r>
              <a:rPr lang="en-US" dirty="0"/>
              <a:t>You can access the application here:</a:t>
            </a:r>
          </a:p>
          <a:p>
            <a:r>
              <a:rPr lang="en-US" dirty="0">
                <a:hlinkClick r:id="rId7"/>
              </a:rPr>
              <a:t>http://d31hzlhk6di2h5.cloudfront.net/20200316/a7/96/c4/69/12e91235cb63e1dbaea9922e/200316_Telecommuting_Bulletin_GOER._all_bargaining_units__1_.pdf</a:t>
            </a:r>
            <a:r>
              <a:rPr lang="en-US" dirty="0"/>
              <a:t> </a:t>
            </a:r>
          </a:p>
        </p:txBody>
      </p:sp>
    </p:spTree>
    <p:extLst>
      <p:ext uri="{BB962C8B-B14F-4D97-AF65-F5344CB8AC3E}">
        <p14:creationId xmlns:p14="http://schemas.microsoft.com/office/powerpoint/2010/main" val="38623290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C52C6-BEB6-4D3A-862E-02E401DACB9B}"/>
              </a:ext>
            </a:extLst>
          </p:cNvPr>
          <p:cNvSpPr>
            <a:spLocks noGrp="1"/>
          </p:cNvSpPr>
          <p:nvPr>
            <p:ph type="title"/>
          </p:nvPr>
        </p:nvSpPr>
        <p:spPr/>
        <p:txBody>
          <a:bodyPr>
            <a:normAutofit fontScale="90000"/>
          </a:bodyPr>
          <a:lstStyle/>
          <a:p>
            <a:r>
              <a:rPr lang="en-US" dirty="0"/>
              <a:t>Setting Up Your Work</a:t>
            </a:r>
          </a:p>
        </p:txBody>
      </p:sp>
      <p:sp>
        <p:nvSpPr>
          <p:cNvPr id="3" name="Content Placeholder 2">
            <a:extLst>
              <a:ext uri="{FF2B5EF4-FFF2-40B4-BE49-F238E27FC236}">
                <a16:creationId xmlns:a16="http://schemas.microsoft.com/office/drawing/2014/main" id="{1B23A098-267B-4281-82D9-9CE134B1013F}"/>
              </a:ext>
            </a:extLst>
          </p:cNvPr>
          <p:cNvSpPr>
            <a:spLocks noGrp="1"/>
          </p:cNvSpPr>
          <p:nvPr>
            <p:ph idx="1"/>
          </p:nvPr>
        </p:nvSpPr>
        <p:spPr/>
        <p:txBody>
          <a:bodyPr>
            <a:normAutofit lnSpcReduction="10000"/>
          </a:bodyPr>
          <a:lstStyle/>
          <a:p>
            <a:pPr marL="0" indent="0">
              <a:buNone/>
            </a:pPr>
            <a:r>
              <a:rPr lang="en-US" dirty="0"/>
              <a:t>Before you can begin telecommuting it is important to understand the work expectations and what might be different when working at an alternative site. </a:t>
            </a:r>
          </a:p>
          <a:p>
            <a:pPr marL="0" indent="0">
              <a:buNone/>
            </a:pPr>
            <a:endParaRPr lang="en-US" dirty="0"/>
          </a:p>
          <a:p>
            <a:pPr marL="0" indent="0">
              <a:buNone/>
            </a:pPr>
            <a:r>
              <a:rPr lang="en-US" dirty="0"/>
              <a:t>Keep in mind telecommuters should treat telecommuting days like regular work days and will be expected to maintain a regular work routine. </a:t>
            </a:r>
          </a:p>
          <a:p>
            <a:pPr marL="0" indent="0">
              <a:buNone/>
            </a:pPr>
            <a:endParaRPr lang="en-US" dirty="0"/>
          </a:p>
          <a:p>
            <a:pPr marL="0" indent="0">
              <a:buNone/>
            </a:pPr>
            <a:r>
              <a:rPr lang="en-US" dirty="0"/>
              <a:t>You will need to work with your manager to develop a work plan that meets operational needs and outlines clear expectations about your work. </a:t>
            </a:r>
          </a:p>
        </p:txBody>
      </p:sp>
    </p:spTree>
    <p:extLst>
      <p:ext uri="{BB962C8B-B14F-4D97-AF65-F5344CB8AC3E}">
        <p14:creationId xmlns:p14="http://schemas.microsoft.com/office/powerpoint/2010/main" val="3157131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43D83-6850-4CCA-80B7-D1ACD094653A}"/>
              </a:ext>
            </a:extLst>
          </p:cNvPr>
          <p:cNvSpPr>
            <a:spLocks noGrp="1"/>
          </p:cNvSpPr>
          <p:nvPr>
            <p:ph type="title"/>
          </p:nvPr>
        </p:nvSpPr>
        <p:spPr/>
        <p:txBody>
          <a:bodyPr>
            <a:normAutofit fontScale="90000"/>
          </a:bodyPr>
          <a:lstStyle/>
          <a:p>
            <a:r>
              <a:rPr lang="en-US" dirty="0"/>
              <a:t>Establishing a Work Plan</a:t>
            </a:r>
          </a:p>
        </p:txBody>
      </p:sp>
      <p:sp>
        <p:nvSpPr>
          <p:cNvPr id="3" name="Content Placeholder 2">
            <a:extLst>
              <a:ext uri="{FF2B5EF4-FFF2-40B4-BE49-F238E27FC236}">
                <a16:creationId xmlns:a16="http://schemas.microsoft.com/office/drawing/2014/main" id="{0065DD10-6037-419E-962B-F29445D185C7}"/>
              </a:ext>
            </a:extLst>
          </p:cNvPr>
          <p:cNvSpPr>
            <a:spLocks noGrp="1"/>
          </p:cNvSpPr>
          <p:nvPr>
            <p:ph idx="1"/>
          </p:nvPr>
        </p:nvSpPr>
        <p:spPr>
          <a:xfrm>
            <a:off x="628650" y="1244969"/>
            <a:ext cx="7886700" cy="3972917"/>
          </a:xfrm>
        </p:spPr>
        <p:txBody>
          <a:bodyPr>
            <a:normAutofit fontScale="92500" lnSpcReduction="10000"/>
          </a:bodyPr>
          <a:lstStyle/>
          <a:p>
            <a:pPr marL="0" indent="0">
              <a:buNone/>
            </a:pPr>
            <a:r>
              <a:rPr lang="en-US" dirty="0"/>
              <a:t>Prior to telecommuting, you will need to work with your supervisor to establish a work plan. The workplan should include: </a:t>
            </a:r>
          </a:p>
          <a:p>
            <a:r>
              <a:rPr lang="en-US" dirty="0"/>
              <a:t>What work will be undertaken remotely </a:t>
            </a:r>
          </a:p>
          <a:p>
            <a:r>
              <a:rPr lang="en-US" dirty="0"/>
              <a:t>Hours you will be working remotely and where/when on-site presence may be required.</a:t>
            </a:r>
          </a:p>
          <a:p>
            <a:r>
              <a:rPr lang="en-US" dirty="0"/>
              <a:t>How to reach you </a:t>
            </a:r>
          </a:p>
          <a:p>
            <a:r>
              <a:rPr lang="en-US" dirty="0"/>
              <a:t>Timelines for work deliverables</a:t>
            </a:r>
          </a:p>
          <a:p>
            <a:r>
              <a:rPr lang="en-US" dirty="0"/>
              <a:t>Resources for support</a:t>
            </a:r>
          </a:p>
          <a:p>
            <a:r>
              <a:rPr lang="en-US" dirty="0"/>
              <a:t>A regular communication schedule with your manager and colleagues</a:t>
            </a:r>
          </a:p>
          <a:p>
            <a:pPr marL="0" indent="0">
              <a:buNone/>
            </a:pPr>
            <a:endParaRPr lang="en-US" dirty="0"/>
          </a:p>
          <a:p>
            <a:pPr marL="0" indent="0">
              <a:buNone/>
            </a:pPr>
            <a:endParaRPr lang="en-US" dirty="0"/>
          </a:p>
        </p:txBody>
      </p:sp>
      <p:sp>
        <p:nvSpPr>
          <p:cNvPr id="4" name="TextBox 3">
            <a:extLst>
              <a:ext uri="{FF2B5EF4-FFF2-40B4-BE49-F238E27FC236}">
                <a16:creationId xmlns:a16="http://schemas.microsoft.com/office/drawing/2014/main" id="{B299698C-C706-48E2-9EFF-EB40780E4F0B}"/>
              </a:ext>
            </a:extLst>
          </p:cNvPr>
          <p:cNvSpPr txBox="1"/>
          <p:nvPr/>
        </p:nvSpPr>
        <p:spPr>
          <a:xfrm>
            <a:off x="537029" y="5217886"/>
            <a:ext cx="8469085" cy="646331"/>
          </a:xfrm>
          <a:prstGeom prst="rect">
            <a:avLst/>
          </a:prstGeom>
          <a:noFill/>
        </p:spPr>
        <p:txBody>
          <a:bodyPr wrap="square" rtlCol="0">
            <a:spAutoFit/>
          </a:bodyPr>
          <a:lstStyle/>
          <a:p>
            <a:pPr algn="ctr"/>
            <a:r>
              <a:rPr lang="en-US" dirty="0">
                <a:solidFill>
                  <a:srgbClr val="FF6600"/>
                </a:solidFill>
              </a:rPr>
              <a:t>Please be aware that telecommuting plans might need to evolve based on changing business needs. </a:t>
            </a:r>
          </a:p>
        </p:txBody>
      </p:sp>
    </p:spTree>
    <p:extLst>
      <p:ext uri="{BB962C8B-B14F-4D97-AF65-F5344CB8AC3E}">
        <p14:creationId xmlns:p14="http://schemas.microsoft.com/office/powerpoint/2010/main" val="7929143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Tools for Telecommuting</a:t>
            </a:r>
          </a:p>
        </p:txBody>
      </p:sp>
      <p:sp>
        <p:nvSpPr>
          <p:cNvPr id="3" name="Content Placeholder 2"/>
          <p:cNvSpPr>
            <a:spLocks noGrp="1"/>
          </p:cNvSpPr>
          <p:nvPr>
            <p:ph idx="1"/>
          </p:nvPr>
        </p:nvSpPr>
        <p:spPr>
          <a:xfrm>
            <a:off x="628650" y="1244968"/>
            <a:ext cx="7886700" cy="5130893"/>
          </a:xfrm>
        </p:spPr>
        <p:txBody>
          <a:bodyPr>
            <a:normAutofit/>
          </a:bodyPr>
          <a:lstStyle/>
          <a:p>
            <a:pPr marL="0" indent="0">
              <a:buNone/>
            </a:pPr>
            <a:r>
              <a:rPr lang="en-US" dirty="0"/>
              <a:t>Our campus offers valuable resources for teams to be able to incorporate remote work into their business functions. These include:</a:t>
            </a:r>
          </a:p>
          <a:p>
            <a:r>
              <a:rPr lang="en-US" dirty="0"/>
              <a:t>Single-Sign On Access to Software</a:t>
            </a:r>
          </a:p>
          <a:p>
            <a:r>
              <a:rPr lang="en-US" dirty="0"/>
              <a:t>Webex Conferencing and Phone Calls</a:t>
            </a:r>
          </a:p>
          <a:p>
            <a:r>
              <a:rPr lang="en-US" dirty="0"/>
              <a:t>Microsoft Teams</a:t>
            </a:r>
          </a:p>
          <a:p>
            <a:r>
              <a:rPr lang="en-US" dirty="0"/>
              <a:t>Conference Line</a:t>
            </a:r>
          </a:p>
          <a:p>
            <a:r>
              <a:rPr lang="en-US" dirty="0"/>
              <a:t>One-Drive for storing and sharing files</a:t>
            </a:r>
          </a:p>
          <a:p>
            <a:r>
              <a:rPr lang="en-US" dirty="0"/>
              <a:t>Office 10 upgrades for home computers</a:t>
            </a:r>
          </a:p>
          <a:p>
            <a:r>
              <a:rPr lang="en-US" dirty="0"/>
              <a:t>LinkedIn Learning for on demand training </a:t>
            </a:r>
          </a:p>
        </p:txBody>
      </p:sp>
      <p:sp>
        <p:nvSpPr>
          <p:cNvPr id="4" name="TextBox 3">
            <a:extLst>
              <a:ext uri="{FF2B5EF4-FFF2-40B4-BE49-F238E27FC236}">
                <a16:creationId xmlns:a16="http://schemas.microsoft.com/office/drawing/2014/main" id="{6EB2FF02-CAB9-446C-90BD-4A3B84FCCCFA}"/>
              </a:ext>
            </a:extLst>
          </p:cNvPr>
          <p:cNvSpPr txBox="1"/>
          <p:nvPr/>
        </p:nvSpPr>
        <p:spPr>
          <a:xfrm>
            <a:off x="1070428" y="5452531"/>
            <a:ext cx="7003143" cy="923330"/>
          </a:xfrm>
          <a:prstGeom prst="rect">
            <a:avLst/>
          </a:prstGeom>
          <a:noFill/>
        </p:spPr>
        <p:txBody>
          <a:bodyPr wrap="square" rtlCol="0">
            <a:spAutoFit/>
          </a:bodyPr>
          <a:lstStyle/>
          <a:p>
            <a:pPr algn="ctr"/>
            <a:r>
              <a:rPr lang="en-US" dirty="0">
                <a:solidFill>
                  <a:srgbClr val="FF6600"/>
                </a:solidFill>
              </a:rPr>
              <a:t>Please be aware that remote access to campus systems including the campus drives and your personal drives will be limited to those who have the most pressing business need. </a:t>
            </a:r>
          </a:p>
        </p:txBody>
      </p:sp>
    </p:spTree>
    <p:extLst>
      <p:ext uri="{BB962C8B-B14F-4D97-AF65-F5344CB8AC3E}">
        <p14:creationId xmlns:p14="http://schemas.microsoft.com/office/powerpoint/2010/main" val="93973728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6bd180c72a37f39e8cc72e260f0a57ad5efd1c8"/>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C3086E3FF8DB445BAEC8A2C57CEA527" ma:contentTypeVersion="8" ma:contentTypeDescription="Create a new document." ma:contentTypeScope="" ma:versionID="915e638019b1ef5eb53b3ebe993a2ffa">
  <xsd:schema xmlns:xsd="http://www.w3.org/2001/XMLSchema" xmlns:xs="http://www.w3.org/2001/XMLSchema" xmlns:p="http://schemas.microsoft.com/office/2006/metadata/properties" xmlns:ns3="7bcce5ba-e933-4162-9a1f-9ae56310a627" xmlns:ns4="12590596-2ec4-4aa4-87ec-8c5561fe5de8" targetNamespace="http://schemas.microsoft.com/office/2006/metadata/properties" ma:root="true" ma:fieldsID="e4a5e3e8881b6932b120f7731563d36f" ns3:_="" ns4:_="">
    <xsd:import namespace="7bcce5ba-e933-4162-9a1f-9ae56310a627"/>
    <xsd:import namespace="12590596-2ec4-4aa4-87ec-8c5561fe5de8"/>
    <xsd:element name="properties">
      <xsd:complexType>
        <xsd:sequence>
          <xsd:element name="documentManagement">
            <xsd:complexType>
              <xsd:all>
                <xsd:element ref="ns3:SharedWithUsers" minOccurs="0"/>
                <xsd:element ref="ns4:MediaServiceMetadata" minOccurs="0"/>
                <xsd:element ref="ns4:MediaServiceFastMetadata" minOccurs="0"/>
                <xsd:element ref="ns3:SharedWithDetails" minOccurs="0"/>
                <xsd:element ref="ns3:SharingHintHash" minOccurs="0"/>
                <xsd:element ref="ns4:MediaServiceDateTaken"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bcce5ba-e933-4162-9a1f-9ae56310a62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2590596-2ec4-4aa4-87ec-8c5561fe5de8" elementFormDefault="qualified">
    <xsd:import namespace="http://schemas.microsoft.com/office/2006/documentManagement/types"/>
    <xsd:import namespace="http://schemas.microsoft.com/office/infopath/2007/PartnerControls"/>
    <xsd:element name="MediaServiceMetadata" ma:index="9" nillable="true" ma:displayName="MediaServiceMetadata" ma:description="" ma:hidden="true" ma:internalName="MediaServiceMetadata" ma:readOnly="true">
      <xsd:simpleType>
        <xsd:restriction base="dms:Note"/>
      </xsd:simpleType>
    </xsd:element>
    <xsd:element name="MediaServiceFastMetadata" ma:index="10"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D6F50E6-429A-49FE-AB25-B195DE54C155}">
  <ds:schemaRefs>
    <ds:schemaRef ds:uri="http://schemas.microsoft.com/sharepoint/v3/contenttype/forms"/>
  </ds:schemaRefs>
</ds:datastoreItem>
</file>

<file path=customXml/itemProps2.xml><?xml version="1.0" encoding="utf-8"?>
<ds:datastoreItem xmlns:ds="http://schemas.openxmlformats.org/officeDocument/2006/customXml" ds:itemID="{01D1C3A7-CEBF-4E71-8A5B-D4DF32A9A5EB}">
  <ds:schemaRefs>
    <ds:schemaRef ds:uri="http://schemas.microsoft.com/office/infopath/2007/PartnerControls"/>
    <ds:schemaRef ds:uri="7bcce5ba-e933-4162-9a1f-9ae56310a627"/>
    <ds:schemaRef ds:uri="http://schemas.microsoft.com/office/2006/documentManagement/types"/>
    <ds:schemaRef ds:uri="http://schemas.microsoft.com/office/2006/metadata/properties"/>
    <ds:schemaRef ds:uri="12590596-2ec4-4aa4-87ec-8c5561fe5de8"/>
    <ds:schemaRef ds:uri="http://purl.org/dc/elements/1.1/"/>
    <ds:schemaRef ds:uri="http://schemas.openxmlformats.org/package/2006/metadata/core-properties"/>
    <ds:schemaRef ds:uri="http://purl.org/dc/terms/"/>
    <ds:schemaRef ds:uri="http://www.w3.org/XML/1998/namespace"/>
    <ds:schemaRef ds:uri="http://purl.org/dc/dcmitype/"/>
  </ds:schemaRefs>
</ds:datastoreItem>
</file>

<file path=customXml/itemProps3.xml><?xml version="1.0" encoding="utf-8"?>
<ds:datastoreItem xmlns:ds="http://schemas.openxmlformats.org/officeDocument/2006/customXml" ds:itemID="{408BD6B4-659F-46D5-AFCE-8546CA61AE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bcce5ba-e933-4162-9a1f-9ae56310a627"/>
    <ds:schemaRef ds:uri="12590596-2ec4-4aa4-87ec-8c5561fe5de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35473</TotalTime>
  <Words>1365</Words>
  <Application>Microsoft Office PowerPoint</Application>
  <PresentationFormat>On-screen Show (4:3)</PresentationFormat>
  <Paragraphs>138</Paragraphs>
  <Slides>16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Getting Started with Telecommuting</vt:lpstr>
      <vt:lpstr> Context</vt:lpstr>
      <vt:lpstr>Training Agenda</vt:lpstr>
      <vt:lpstr>Telecommuting Agreement</vt:lpstr>
      <vt:lpstr>Key Definitions</vt:lpstr>
      <vt:lpstr>Program Process</vt:lpstr>
      <vt:lpstr>Setting Up Your Work</vt:lpstr>
      <vt:lpstr>Establishing a Work Plan</vt:lpstr>
      <vt:lpstr>Tools for Telecommuting</vt:lpstr>
      <vt:lpstr>Setting Up Your Space</vt:lpstr>
      <vt:lpstr>Important Reminders</vt:lpstr>
      <vt:lpstr>Key Program Guidelines</vt:lpstr>
      <vt:lpstr>Staying Connected</vt:lpstr>
      <vt:lpstr>Best Practices</vt:lpstr>
      <vt:lpstr>Helpful Resources</vt:lpstr>
      <vt:lpstr>Positive thinking</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Benefits Open Forum</dc:title>
  <dc:creator>kniffina</dc:creator>
  <cp:lastModifiedBy>jureckag</cp:lastModifiedBy>
  <cp:revision>252</cp:revision>
  <cp:lastPrinted>2017-10-30T20:10:40Z</cp:lastPrinted>
  <dcterms:created xsi:type="dcterms:W3CDTF">2014-10-09T19:52:35Z</dcterms:created>
  <dcterms:modified xsi:type="dcterms:W3CDTF">2020-03-17T13:49:40Z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0x010100BC3086E3FF8DB445BAEC8A2C57CEA527</vt:lpwstr>
  </property>
</Properties>
</file>