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1"/>
  </p:notesMasterIdLst>
  <p:handoutMasterIdLst>
    <p:handoutMasterId r:id="rId22"/>
  </p:handoutMasterIdLst>
  <p:sldIdLst>
    <p:sldId id="256" r:id="rId5"/>
    <p:sldId id="271" r:id="rId6"/>
    <p:sldId id="260" r:id="rId7"/>
    <p:sldId id="329" r:id="rId8"/>
    <p:sldId id="331" r:id="rId9"/>
    <p:sldId id="330" r:id="rId10"/>
    <p:sldId id="319" r:id="rId11"/>
    <p:sldId id="326" r:id="rId12"/>
    <p:sldId id="327" r:id="rId13"/>
    <p:sldId id="328" r:id="rId14"/>
    <p:sldId id="336" r:id="rId15"/>
    <p:sldId id="343" r:id="rId16"/>
    <p:sldId id="337" r:id="rId17"/>
    <p:sldId id="341" r:id="rId18"/>
    <p:sldId id="325" r:id="rId19"/>
    <p:sldId id="342" r:id="rId20"/>
  </p:sldIdLst>
  <p:sldSz cx="9144000" cy="6858000" type="screen4x3"/>
  <p:notesSz cx="7010400" cy="9296400"/>
  <p:custDataLst>
    <p:tags r:id="rId2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92" userDrawn="1">
          <p15:clr>
            <a:srgbClr val="A4A3A4"/>
          </p15:clr>
        </p15:guide>
        <p15:guide id="2" pos="55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3399"/>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86421" autoAdjust="0"/>
  </p:normalViewPr>
  <p:slideViewPr>
    <p:cSldViewPr snapToGrid="0" showGuides="1">
      <p:cViewPr varScale="1">
        <p:scale>
          <a:sx n="58" d="100"/>
          <a:sy n="58" d="100"/>
        </p:scale>
        <p:origin x="1428" y="45"/>
      </p:cViewPr>
      <p:guideLst>
        <p:guide orient="horz" pos="792"/>
        <p:guide pos="5520"/>
      </p:guideLst>
    </p:cSldViewPr>
  </p:slideViewPr>
  <p:outlineViewPr>
    <p:cViewPr>
      <p:scale>
        <a:sx n="33" d="100"/>
        <a:sy n="33" d="100"/>
      </p:scale>
      <p:origin x="0" y="-12960"/>
    </p:cViewPr>
  </p:outlin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68A0E5C-B43F-42EB-8541-963B5161BEA0}" type="datetimeFigureOut">
              <a:rPr lang="en-US" smtClean="0"/>
              <a:t>3/17/2020</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E85B0C9-FF01-496D-953D-6804C7A4DEA9}" type="slidenum">
              <a:rPr lang="en-US" smtClean="0"/>
              <a:t>‹#›</a:t>
            </a:fld>
            <a:endParaRPr lang="en-US" dirty="0"/>
          </a:p>
        </p:txBody>
      </p:sp>
    </p:spTree>
    <p:extLst>
      <p:ext uri="{BB962C8B-B14F-4D97-AF65-F5344CB8AC3E}">
        <p14:creationId xmlns:p14="http://schemas.microsoft.com/office/powerpoint/2010/main" val="12118508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8FC816D5-F057-41BC-9EB4-2F4B5D1A6360}" type="datetimeFigureOut">
              <a:rPr lang="en-US" smtClean="0"/>
              <a:t>3/17/2020</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CDC7D26-782C-4C2C-9407-7A022FF6CCC2}" type="slidenum">
              <a:rPr lang="en-US" smtClean="0"/>
              <a:t>‹#›</a:t>
            </a:fld>
            <a:endParaRPr lang="en-US" dirty="0"/>
          </a:p>
        </p:txBody>
      </p:sp>
    </p:spTree>
    <p:extLst>
      <p:ext uri="{BB962C8B-B14F-4D97-AF65-F5344CB8AC3E}">
        <p14:creationId xmlns:p14="http://schemas.microsoft.com/office/powerpoint/2010/main" val="3923837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all situations there are resources and limitations that shape what is possible within that specific context. Limitation are not a problem they help create a frame for making realistic plans. </a:t>
            </a:r>
          </a:p>
          <a:p>
            <a:endParaRPr lang="en-US" dirty="0"/>
          </a:p>
        </p:txBody>
      </p:sp>
      <p:sp>
        <p:nvSpPr>
          <p:cNvPr id="4" name="Slide Number Placeholder 3"/>
          <p:cNvSpPr>
            <a:spLocks noGrp="1"/>
          </p:cNvSpPr>
          <p:nvPr>
            <p:ph type="sldNum" sz="quarter" idx="5"/>
          </p:nvPr>
        </p:nvSpPr>
        <p:spPr/>
        <p:txBody>
          <a:bodyPr/>
          <a:lstStyle/>
          <a:p>
            <a:fld id="{1CDC7D26-782C-4C2C-9407-7A022FF6CCC2}" type="slidenum">
              <a:rPr lang="en-US" smtClean="0"/>
              <a:t>8</a:t>
            </a:fld>
            <a:endParaRPr lang="en-US" dirty="0"/>
          </a:p>
        </p:txBody>
      </p:sp>
    </p:spTree>
    <p:extLst>
      <p:ext uri="{BB962C8B-B14F-4D97-AF65-F5344CB8AC3E}">
        <p14:creationId xmlns:p14="http://schemas.microsoft.com/office/powerpoint/2010/main" val="11680671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54599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2164107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65721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08591" y="269674"/>
            <a:ext cx="7886700" cy="635890"/>
          </a:xfrm>
        </p:spPr>
        <p:txBody>
          <a:bodyPr/>
          <a:lstStyle>
            <a:lvl1pPr algn="r">
              <a:lnSpc>
                <a:spcPct val="200000"/>
              </a:lnSpc>
              <a:defRPr sz="3200" b="1" i="1">
                <a:solidFill>
                  <a:srgbClr val="003399"/>
                </a:solidFill>
                <a:latin typeface="+mn-lt"/>
                <a:cs typeface="Aharoni" panose="02010803020104030203" pitchFamily="2" charset="-79"/>
              </a:defRPr>
            </a:lvl1pPr>
          </a:lstStyle>
          <a:p>
            <a:r>
              <a:rPr lang="en-US" dirty="0"/>
              <a:t>Click to edit Master title style</a:t>
            </a:r>
          </a:p>
        </p:txBody>
      </p:sp>
      <p:sp>
        <p:nvSpPr>
          <p:cNvPr id="3" name="Content Placeholder 2"/>
          <p:cNvSpPr>
            <a:spLocks noGrp="1"/>
          </p:cNvSpPr>
          <p:nvPr>
            <p:ph idx="1"/>
          </p:nvPr>
        </p:nvSpPr>
        <p:spPr>
          <a:xfrm>
            <a:off x="628650" y="1244969"/>
            <a:ext cx="7886700" cy="4351338"/>
          </a:xfrm>
        </p:spPr>
        <p:txBody>
          <a:bodyPr>
            <a:normAutofit/>
          </a:bodyPr>
          <a:lstStyle>
            <a:lvl1pPr>
              <a:lnSpc>
                <a:spcPct val="100000"/>
              </a:lnSpc>
              <a:spcBef>
                <a:spcPts val="0"/>
              </a:spcBef>
              <a:spcAft>
                <a:spcPts val="600"/>
              </a:spcAft>
              <a:defRPr sz="2400">
                <a:solidFill>
                  <a:srgbClr val="003399"/>
                </a:solidFill>
              </a:defRPr>
            </a:lvl1pPr>
            <a:lvl2pPr marL="457200" indent="-228600">
              <a:lnSpc>
                <a:spcPct val="100000"/>
              </a:lnSpc>
              <a:spcBef>
                <a:spcPts val="0"/>
              </a:spcBef>
              <a:spcAft>
                <a:spcPts val="600"/>
              </a:spcAft>
              <a:buClr>
                <a:srgbClr val="FF6600"/>
              </a:buClr>
              <a:defRPr sz="2000">
                <a:solidFill>
                  <a:srgbClr val="003399"/>
                </a:solidFill>
              </a:defRPr>
            </a:lvl2pPr>
            <a:lvl3pPr marL="685800" indent="-228600">
              <a:lnSpc>
                <a:spcPct val="100000"/>
              </a:lnSpc>
              <a:spcBef>
                <a:spcPts val="0"/>
              </a:spcBef>
              <a:spcAft>
                <a:spcPts val="600"/>
              </a:spcAft>
              <a:defRPr sz="1800">
                <a:solidFill>
                  <a:srgbClr val="003399"/>
                </a:solidFill>
              </a:defRPr>
            </a:lvl3pPr>
            <a:lvl4pPr marL="914400" indent="-228600">
              <a:lnSpc>
                <a:spcPct val="100000"/>
              </a:lnSpc>
              <a:spcBef>
                <a:spcPts val="0"/>
              </a:spcBef>
              <a:spcAft>
                <a:spcPts val="600"/>
              </a:spcAft>
              <a:buClr>
                <a:srgbClr val="FF6600"/>
              </a:buClr>
              <a:defRPr sz="1600">
                <a:solidFill>
                  <a:srgbClr val="003399"/>
                </a:solidFill>
              </a:defRPr>
            </a:lvl4pPr>
            <a:lvl5pPr marL="1143000" indent="-228600">
              <a:lnSpc>
                <a:spcPct val="100000"/>
              </a:lnSpc>
              <a:spcBef>
                <a:spcPts val="0"/>
              </a:spcBef>
              <a:spcAft>
                <a:spcPts val="600"/>
              </a:spcAft>
              <a:defRPr sz="1600">
                <a:solidFill>
                  <a:srgbClr val="003399"/>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3551" y="121174"/>
            <a:ext cx="3138310" cy="879842"/>
          </a:xfrm>
          <a:prstGeom prst="rect">
            <a:avLst/>
          </a:prstGeom>
        </p:spPr>
      </p:pic>
      <p:cxnSp>
        <p:nvCxnSpPr>
          <p:cNvPr id="8" name="Straight Connector 7"/>
          <p:cNvCxnSpPr/>
          <p:nvPr userDrawn="1"/>
        </p:nvCxnSpPr>
        <p:spPr>
          <a:xfrm flipV="1">
            <a:off x="711200" y="1069622"/>
            <a:ext cx="7804150" cy="1128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805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4052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83531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2385414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1055495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40188268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923043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46C69B1-6DE1-431A-898F-3D004A93904D}" type="datetimeFigureOut">
              <a:rPr lang="en-US" smtClean="0"/>
              <a:t>3/17/2020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DDAB2B-9BB8-4A66-863E-04190F31629C}" type="slidenum">
              <a:rPr lang="en-US" smtClean="0"/>
              <a:t>‹#›</a:t>
            </a:fld>
            <a:endParaRPr lang="en-US" dirty="0"/>
          </a:p>
        </p:txBody>
      </p:sp>
    </p:spTree>
    <p:extLst>
      <p:ext uri="{BB962C8B-B14F-4D97-AF65-F5344CB8AC3E}">
        <p14:creationId xmlns:p14="http://schemas.microsoft.com/office/powerpoint/2010/main" val="336054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6C69B1-6DE1-431A-898F-3D004A93904D}" type="datetimeFigureOut">
              <a:rPr lang="en-US" smtClean="0"/>
              <a:t>3/17/2020</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DDAB2B-9BB8-4A66-863E-04190F31629C}" type="slidenum">
              <a:rPr lang="en-US" smtClean="0"/>
              <a:t>‹#›</a:t>
            </a:fld>
            <a:endParaRPr lang="en-US" dirty="0"/>
          </a:p>
        </p:txBody>
      </p:sp>
    </p:spTree>
    <p:extLst>
      <p:ext uri="{BB962C8B-B14F-4D97-AF65-F5344CB8AC3E}">
        <p14:creationId xmlns:p14="http://schemas.microsoft.com/office/powerpoint/2010/main" val="1307463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newpaltz.co1.qualtrics.com/jfe/form/SV_4GW4PwOzBQOAtpz" TargetMode="External"/><Relationship Id="rId2" Type="http://schemas.openxmlformats.org/officeDocument/2006/relationships/hyperlink" Target="https://newpaltz.co1.qualtrics.com/jfe/form/SV_cGXZ4a54FQxJ9lj"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6032" y="1740309"/>
            <a:ext cx="7772400" cy="2387600"/>
          </a:xfrm>
        </p:spPr>
        <p:txBody>
          <a:bodyPr>
            <a:normAutofit/>
          </a:bodyPr>
          <a:lstStyle/>
          <a:p>
            <a:br>
              <a:rPr lang="en-US" sz="4400" b="1" i="1" dirty="0">
                <a:solidFill>
                  <a:srgbClr val="003399"/>
                </a:solidFill>
                <a:latin typeface="+mn-lt"/>
                <a:ea typeface="Arial Unicode MS" panose="020B0604020202020204" pitchFamily="34" charset="-128"/>
                <a:cs typeface="Aharoni" panose="02010803020104030203" pitchFamily="2" charset="-79"/>
              </a:rPr>
            </a:br>
            <a:r>
              <a:rPr lang="en-US" sz="4400" b="1" i="1" dirty="0">
                <a:solidFill>
                  <a:srgbClr val="003399"/>
                </a:solidFill>
                <a:latin typeface="+mn-lt"/>
                <a:ea typeface="Arial Unicode MS" panose="020B0604020202020204" pitchFamily="34" charset="-128"/>
                <a:cs typeface="Aharoni" panose="02010803020104030203" pitchFamily="2" charset="-79"/>
              </a:rPr>
              <a:t>Business and Administrative Continuity Planning</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38935" y="313101"/>
            <a:ext cx="5090710" cy="1427208"/>
          </a:xfrm>
          <a:prstGeom prst="rect">
            <a:avLst/>
          </a:prstGeom>
        </p:spPr>
      </p:pic>
      <p:sp>
        <p:nvSpPr>
          <p:cNvPr id="5" name="TextBox 4"/>
          <p:cNvSpPr txBox="1"/>
          <p:nvPr/>
        </p:nvSpPr>
        <p:spPr>
          <a:xfrm>
            <a:off x="7388176" y="6405823"/>
            <a:ext cx="1470690" cy="246221"/>
          </a:xfrm>
          <a:prstGeom prst="rect">
            <a:avLst/>
          </a:prstGeom>
          <a:noFill/>
        </p:spPr>
        <p:txBody>
          <a:bodyPr wrap="square" rtlCol="0">
            <a:spAutoFit/>
          </a:bodyPr>
          <a:lstStyle/>
          <a:p>
            <a:pPr algn="ctr"/>
            <a:r>
              <a:rPr lang="en-US" sz="1000" i="1" dirty="0">
                <a:solidFill>
                  <a:srgbClr val="003399"/>
                </a:solidFill>
              </a:rPr>
              <a:t>Updated 3/2020</a:t>
            </a:r>
          </a:p>
        </p:txBody>
      </p:sp>
    </p:spTree>
    <p:extLst>
      <p:ext uri="{BB962C8B-B14F-4D97-AF65-F5344CB8AC3E}">
        <p14:creationId xmlns:p14="http://schemas.microsoft.com/office/powerpoint/2010/main" val="1036901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Department Liaisons</a:t>
            </a:r>
          </a:p>
        </p:txBody>
      </p:sp>
      <p:sp>
        <p:nvSpPr>
          <p:cNvPr id="3" name="Content Placeholder 2"/>
          <p:cNvSpPr>
            <a:spLocks noGrp="1"/>
          </p:cNvSpPr>
          <p:nvPr>
            <p:ph idx="1"/>
          </p:nvPr>
        </p:nvSpPr>
        <p:spPr>
          <a:xfrm>
            <a:off x="628650" y="1244968"/>
            <a:ext cx="7886700" cy="4668151"/>
          </a:xfrm>
        </p:spPr>
        <p:txBody>
          <a:bodyPr>
            <a:normAutofit lnSpcReduction="10000"/>
          </a:bodyPr>
          <a:lstStyle/>
          <a:p>
            <a:pPr marL="0" indent="0">
              <a:buNone/>
            </a:pPr>
            <a:r>
              <a:rPr lang="en-US" dirty="0"/>
              <a:t>In addition to core staff, you should identify department liaisons who will remain active in maintaining communication with partner departments and agencies. </a:t>
            </a:r>
          </a:p>
          <a:p>
            <a:pPr marL="0" indent="0">
              <a:buNone/>
            </a:pPr>
            <a:endParaRPr lang="en-US" dirty="0"/>
          </a:p>
          <a:p>
            <a:pPr marL="0" indent="0">
              <a:buNone/>
            </a:pPr>
            <a:r>
              <a:rPr lang="en-US" dirty="0"/>
              <a:t>Please use these questions to identify who should function as department liaisons:</a:t>
            </a:r>
          </a:p>
          <a:p>
            <a:r>
              <a:rPr lang="en-US" dirty="0"/>
              <a:t> Who has broad departmental knowledge that would be able to speak to the needs and capacity of your department?</a:t>
            </a:r>
          </a:p>
          <a:p>
            <a:r>
              <a:rPr lang="en-US" dirty="0"/>
              <a:t>Who has existing responsibilities for participating in campus planning and communication?  Who communicates with outside entities and partners?</a:t>
            </a:r>
          </a:p>
          <a:p>
            <a:endParaRPr lang="en-US" dirty="0"/>
          </a:p>
          <a:p>
            <a:pPr marL="0" indent="0" algn="ctr">
              <a:buNone/>
            </a:pPr>
            <a:endParaRPr lang="en-US" dirty="0"/>
          </a:p>
          <a:p>
            <a:pPr marL="0" indent="0" algn="ctr">
              <a:buNone/>
            </a:pPr>
            <a:endParaRPr lang="en-US" dirty="0"/>
          </a:p>
          <a:p>
            <a:pPr marL="0" indent="0" algn="ctr">
              <a:buNone/>
            </a:pPr>
            <a:endParaRPr lang="en-US" dirty="0"/>
          </a:p>
        </p:txBody>
      </p:sp>
    </p:spTree>
    <p:extLst>
      <p:ext uri="{BB962C8B-B14F-4D97-AF65-F5344CB8AC3E}">
        <p14:creationId xmlns:p14="http://schemas.microsoft.com/office/powerpoint/2010/main" val="1077649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Remote Trackable Work </a:t>
            </a:r>
          </a:p>
        </p:txBody>
      </p:sp>
      <p:sp>
        <p:nvSpPr>
          <p:cNvPr id="3" name="Content Placeholder 2"/>
          <p:cNvSpPr>
            <a:spLocks noGrp="1"/>
          </p:cNvSpPr>
          <p:nvPr>
            <p:ph idx="1"/>
          </p:nvPr>
        </p:nvSpPr>
        <p:spPr>
          <a:xfrm>
            <a:off x="389106" y="1244969"/>
            <a:ext cx="8126244" cy="5058554"/>
          </a:xfrm>
        </p:spPr>
        <p:txBody>
          <a:bodyPr>
            <a:normAutofit fontScale="92500" lnSpcReduction="20000"/>
          </a:bodyPr>
          <a:lstStyle/>
          <a:p>
            <a:pPr marL="0" indent="0">
              <a:buNone/>
            </a:pPr>
            <a:r>
              <a:rPr lang="en-US" dirty="0"/>
              <a:t>Some members of the campus community, who are not performing core staffing functions or in combination with those functions, are able to complete remote trackable work assignments.</a:t>
            </a:r>
          </a:p>
          <a:p>
            <a:pPr marL="0" indent="0">
              <a:buNone/>
            </a:pPr>
            <a:endParaRPr lang="en-US" dirty="0"/>
          </a:p>
          <a:p>
            <a:pPr marL="0" indent="0">
              <a:buNone/>
            </a:pPr>
            <a:r>
              <a:rPr lang="en-US" dirty="0"/>
              <a:t>As indicated in a recent campus announcement employees can request temporary alternative location work. </a:t>
            </a:r>
          </a:p>
          <a:p>
            <a:pPr marL="0" indent="0">
              <a:buNone/>
            </a:pPr>
            <a:endParaRPr lang="en-US" dirty="0"/>
          </a:p>
          <a:p>
            <a:pPr marL="0" indent="0">
              <a:buNone/>
            </a:pPr>
            <a:r>
              <a:rPr lang="en-US" dirty="0">
                <a:solidFill>
                  <a:schemeClr val="accent2"/>
                </a:solidFill>
              </a:rPr>
              <a:t>Trackable work </a:t>
            </a:r>
            <a:r>
              <a:rPr lang="en-US" dirty="0"/>
              <a:t>products are projects that require tangible output that add value and benefit to the department or college as a whole. </a:t>
            </a:r>
          </a:p>
          <a:p>
            <a:pPr marL="0" indent="0">
              <a:buNone/>
            </a:pPr>
            <a:endParaRPr lang="en-US" dirty="0"/>
          </a:p>
          <a:p>
            <a:pPr marL="0" indent="0">
              <a:buNone/>
            </a:pPr>
            <a:r>
              <a:rPr lang="en-US" dirty="0"/>
              <a:t>These trackable work assignments must align with the expectations outlined in the employee’s obligation or job standard. </a:t>
            </a:r>
          </a:p>
          <a:p>
            <a:pPr marL="0" indent="0">
              <a:buNone/>
            </a:pPr>
            <a:endParaRPr lang="en-US" dirty="0"/>
          </a:p>
          <a:p>
            <a:pPr marL="0" indent="0">
              <a:buNone/>
            </a:pPr>
            <a:r>
              <a:rPr lang="en-US" dirty="0"/>
              <a:t>These assignments might not be equivalent to full days of work and may adjust during the time the crisis is being managed. </a:t>
            </a:r>
          </a:p>
        </p:txBody>
      </p:sp>
    </p:spTree>
    <p:extLst>
      <p:ext uri="{BB962C8B-B14F-4D97-AF65-F5344CB8AC3E}">
        <p14:creationId xmlns:p14="http://schemas.microsoft.com/office/powerpoint/2010/main" val="3069920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E17FD-7644-4C61-B310-731ECB5181E0}"/>
              </a:ext>
            </a:extLst>
          </p:cNvPr>
          <p:cNvSpPr>
            <a:spLocks noGrp="1"/>
          </p:cNvSpPr>
          <p:nvPr>
            <p:ph type="title"/>
          </p:nvPr>
        </p:nvSpPr>
        <p:spPr/>
        <p:txBody>
          <a:bodyPr>
            <a:normAutofit fontScale="90000"/>
          </a:bodyPr>
          <a:lstStyle/>
          <a:p>
            <a:r>
              <a:rPr lang="en-US" dirty="0"/>
              <a:t>To Dos for Remote Work</a:t>
            </a:r>
          </a:p>
        </p:txBody>
      </p:sp>
      <p:sp>
        <p:nvSpPr>
          <p:cNvPr id="3" name="Content Placeholder 2">
            <a:extLst>
              <a:ext uri="{FF2B5EF4-FFF2-40B4-BE49-F238E27FC236}">
                <a16:creationId xmlns:a16="http://schemas.microsoft.com/office/drawing/2014/main" id="{E9986766-EEA2-4321-96CF-BFED1F599CE9}"/>
              </a:ext>
            </a:extLst>
          </p:cNvPr>
          <p:cNvSpPr>
            <a:spLocks noGrp="1"/>
          </p:cNvSpPr>
          <p:nvPr>
            <p:ph idx="1"/>
          </p:nvPr>
        </p:nvSpPr>
        <p:spPr>
          <a:xfrm>
            <a:off x="628650" y="1244969"/>
            <a:ext cx="7886700" cy="5081690"/>
          </a:xfrm>
        </p:spPr>
        <p:txBody>
          <a:bodyPr>
            <a:normAutofit fontScale="92500" lnSpcReduction="20000"/>
          </a:bodyPr>
          <a:lstStyle/>
          <a:p>
            <a:r>
              <a:rPr lang="en-US" dirty="0"/>
              <a:t>Document a specific work schedule, including workdays and hours supported by the temporary arrangement.</a:t>
            </a:r>
          </a:p>
          <a:p>
            <a:r>
              <a:rPr lang="en-US" dirty="0"/>
              <a:t>A clear list or articulation of assignments, projects and/or task to be completed under this temporary arrangement.</a:t>
            </a:r>
          </a:p>
          <a:p>
            <a:r>
              <a:rPr lang="en-US" dirty="0"/>
              <a:t>Clearly identify when employees are expected to participate in department meetings, conference calls, or supervisory meetings through web or phone.</a:t>
            </a:r>
          </a:p>
          <a:p>
            <a:r>
              <a:rPr lang="en-US" dirty="0"/>
              <a:t>Ensure that any employee whose work includes confidential or secure information are provided college-issued equipment and access to the college VPN for secure data transmittal during the temporary off-site arrangement. Employees must report any suspected breech of information immediately.</a:t>
            </a:r>
          </a:p>
          <a:p>
            <a:r>
              <a:rPr lang="en-US" dirty="0"/>
              <a:t>Ensure that forward facing offices have adequate staffing to continue to meet needs that can’t be met through on-line or phone interaction. Consider rotating schedules for employees to provide flexibility where possible.</a:t>
            </a:r>
          </a:p>
          <a:p>
            <a:pPr marL="0" indent="0">
              <a:buNone/>
            </a:pPr>
            <a:endParaRPr lang="en-US" dirty="0"/>
          </a:p>
        </p:txBody>
      </p:sp>
    </p:spTree>
    <p:extLst>
      <p:ext uri="{BB962C8B-B14F-4D97-AF65-F5344CB8AC3E}">
        <p14:creationId xmlns:p14="http://schemas.microsoft.com/office/powerpoint/2010/main" val="898888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Examples</a:t>
            </a:r>
          </a:p>
        </p:txBody>
      </p:sp>
      <p:sp>
        <p:nvSpPr>
          <p:cNvPr id="3" name="Content Placeholder 2"/>
          <p:cNvSpPr>
            <a:spLocks noGrp="1"/>
          </p:cNvSpPr>
          <p:nvPr>
            <p:ph idx="1"/>
          </p:nvPr>
        </p:nvSpPr>
        <p:spPr>
          <a:xfrm>
            <a:off x="435429" y="1147691"/>
            <a:ext cx="8079921" cy="5292019"/>
          </a:xfrm>
        </p:spPr>
        <p:txBody>
          <a:bodyPr>
            <a:noAutofit/>
          </a:bodyPr>
          <a:lstStyle/>
          <a:p>
            <a:pPr lvl="2"/>
            <a:r>
              <a:rPr lang="en-US" dirty="0"/>
              <a:t>Review and update policies and procedures of specific business functions.</a:t>
            </a:r>
          </a:p>
          <a:p>
            <a:pPr lvl="2"/>
            <a:r>
              <a:rPr lang="en-US" dirty="0"/>
              <a:t>Reporting or other assessment work.</a:t>
            </a:r>
          </a:p>
          <a:p>
            <a:pPr lvl="2"/>
            <a:r>
              <a:rPr lang="en-US" dirty="0"/>
              <a:t>Begin planning documents and process mapping for upcoming projects or anticipated roll-out of initiatives. </a:t>
            </a:r>
          </a:p>
          <a:p>
            <a:pPr lvl="2"/>
            <a:r>
              <a:rPr lang="en-US" dirty="0"/>
              <a:t>If departmental meetings are needed or continuing, schedule of expectation for participation in conference calls- or web-based conferencing.</a:t>
            </a:r>
          </a:p>
          <a:p>
            <a:pPr lvl="2"/>
            <a:r>
              <a:rPr lang="en-US" dirty="0"/>
              <a:t>Work on assessment (for department improvement, middle states or related accrediting body).</a:t>
            </a:r>
          </a:p>
          <a:p>
            <a:pPr lvl="2"/>
            <a:r>
              <a:rPr lang="en-US" dirty="0"/>
              <a:t>Work on departmental succession planning (if you are comfortable with steps within this process and have already begun work with HRDI).</a:t>
            </a:r>
          </a:p>
          <a:p>
            <a:pPr lvl="2"/>
            <a:r>
              <a:rPr lang="en-US" dirty="0"/>
              <a:t>Review and organizing of departmental e-files.</a:t>
            </a:r>
          </a:p>
          <a:p>
            <a:pPr lvl="2"/>
            <a:r>
              <a:rPr lang="en-US" dirty="0"/>
              <a:t>Updating communications and forms.</a:t>
            </a:r>
          </a:p>
          <a:p>
            <a:pPr lvl="2"/>
            <a:r>
              <a:rPr lang="en-US" dirty="0"/>
              <a:t>Catch up on performance programs and evaluations of employees.</a:t>
            </a:r>
          </a:p>
          <a:p>
            <a:pPr lvl="2"/>
            <a:r>
              <a:rPr lang="en-US" dirty="0"/>
              <a:t>Developing departmental on-boarding or other department training to document the work of the area- if this hasn't been done recently.</a:t>
            </a:r>
          </a:p>
        </p:txBody>
      </p:sp>
    </p:spTree>
    <p:extLst>
      <p:ext uri="{BB962C8B-B14F-4D97-AF65-F5344CB8AC3E}">
        <p14:creationId xmlns:p14="http://schemas.microsoft.com/office/powerpoint/2010/main" val="417404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Best Practices</a:t>
            </a:r>
          </a:p>
        </p:txBody>
      </p:sp>
      <p:sp>
        <p:nvSpPr>
          <p:cNvPr id="3" name="Content Placeholder 2"/>
          <p:cNvSpPr>
            <a:spLocks noGrp="1"/>
          </p:cNvSpPr>
          <p:nvPr>
            <p:ph idx="1"/>
          </p:nvPr>
        </p:nvSpPr>
        <p:spPr>
          <a:xfrm>
            <a:off x="670560" y="1244968"/>
            <a:ext cx="7844790" cy="4763945"/>
          </a:xfrm>
        </p:spPr>
        <p:txBody>
          <a:bodyPr>
            <a:normAutofit/>
          </a:bodyPr>
          <a:lstStyle/>
          <a:p>
            <a:pPr marL="0" indent="0">
              <a:buNone/>
            </a:pPr>
            <a:r>
              <a:rPr lang="en-US" dirty="0"/>
              <a:t>You can reach out to Jodi Papa (papaj@newpaltz.edu) in HRDI for assistance with designing work products for members of your staff. </a:t>
            </a:r>
          </a:p>
          <a:p>
            <a:pPr marL="0" indent="0">
              <a:buNone/>
            </a:pPr>
            <a:endParaRPr lang="en-US" dirty="0"/>
          </a:p>
          <a:p>
            <a:pPr marL="0" indent="0">
              <a:buNone/>
            </a:pPr>
            <a:r>
              <a:rPr lang="en-US" dirty="0"/>
              <a:t>As with all projects, please be sure you clearly document the expectations for the project, output and timeline.</a:t>
            </a:r>
          </a:p>
          <a:p>
            <a:pPr marL="0" indent="0">
              <a:buNone/>
            </a:pPr>
            <a:endParaRPr lang="en-US" dirty="0"/>
          </a:p>
          <a:p>
            <a:pPr marL="0" indent="0">
              <a:buNone/>
            </a:pPr>
            <a:r>
              <a:rPr lang="en-US" dirty="0"/>
              <a:t>Make sure that staff are able to access the resources and support that will make their projects successful without negatively impacting the essential functions of your department. </a:t>
            </a:r>
          </a:p>
        </p:txBody>
      </p:sp>
    </p:spTree>
    <p:extLst>
      <p:ext uri="{BB962C8B-B14F-4D97-AF65-F5344CB8AC3E}">
        <p14:creationId xmlns:p14="http://schemas.microsoft.com/office/powerpoint/2010/main" val="16178234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Communication Planning</a:t>
            </a:r>
          </a:p>
        </p:txBody>
      </p:sp>
      <p:sp>
        <p:nvSpPr>
          <p:cNvPr id="3" name="Content Placeholder 2"/>
          <p:cNvSpPr>
            <a:spLocks noGrp="1"/>
          </p:cNvSpPr>
          <p:nvPr>
            <p:ph idx="1"/>
          </p:nvPr>
        </p:nvSpPr>
        <p:spPr>
          <a:xfrm>
            <a:off x="486383" y="1244968"/>
            <a:ext cx="8028967" cy="4815363"/>
          </a:xfrm>
        </p:spPr>
        <p:txBody>
          <a:bodyPr>
            <a:normAutofit fontScale="92500" lnSpcReduction="10000"/>
          </a:bodyPr>
          <a:lstStyle/>
          <a:p>
            <a:pPr marL="0" indent="0">
              <a:buNone/>
            </a:pPr>
            <a:r>
              <a:rPr lang="en-US" dirty="0"/>
              <a:t>Good communication practices are essential for navigating the complexities in a crisis. Please develop a plan for communicating with staff regularly. </a:t>
            </a:r>
          </a:p>
          <a:p>
            <a:pPr marL="0" indent="0">
              <a:buNone/>
            </a:pPr>
            <a:endParaRPr lang="en-US" dirty="0"/>
          </a:p>
          <a:p>
            <a:r>
              <a:rPr lang="en-US" dirty="0"/>
              <a:t>Consider maintaining your regular meeting schedules but in a virtual format. </a:t>
            </a:r>
          </a:p>
          <a:p>
            <a:endParaRPr lang="en-US" dirty="0"/>
          </a:p>
          <a:p>
            <a:r>
              <a:rPr lang="en-US" dirty="0"/>
              <a:t>Have department meetings or agreed upon update schedules to ensure that everyone stays informed about how the situation is impacting the concerns of your unit in particular.</a:t>
            </a:r>
          </a:p>
          <a:p>
            <a:endParaRPr lang="en-US" dirty="0"/>
          </a:p>
          <a:p>
            <a:r>
              <a:rPr lang="en-US" dirty="0"/>
              <a:t>Make sure that you know if the health status of your staff or members of their household so you are </a:t>
            </a:r>
            <a:r>
              <a:rPr lang="en-US"/>
              <a:t>able to change </a:t>
            </a:r>
            <a:r>
              <a:rPr lang="en-US" dirty="0"/>
              <a:t>and update the department plans accordingly. </a:t>
            </a:r>
          </a:p>
        </p:txBody>
      </p:sp>
    </p:spTree>
    <p:extLst>
      <p:ext uri="{BB962C8B-B14F-4D97-AF65-F5344CB8AC3E}">
        <p14:creationId xmlns:p14="http://schemas.microsoft.com/office/powerpoint/2010/main" val="468000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5D8DA-33E3-43BA-9FEC-82B81BC2FFF8}"/>
              </a:ext>
            </a:extLst>
          </p:cNvPr>
          <p:cNvSpPr>
            <a:spLocks noGrp="1"/>
          </p:cNvSpPr>
          <p:nvPr>
            <p:ph type="title"/>
          </p:nvPr>
        </p:nvSpPr>
        <p:spPr/>
        <p:txBody>
          <a:bodyPr>
            <a:normAutofit fontScale="90000"/>
          </a:bodyPr>
          <a:lstStyle/>
          <a:p>
            <a:r>
              <a:rPr lang="en-US" dirty="0"/>
              <a:t>Important Reminders</a:t>
            </a:r>
          </a:p>
        </p:txBody>
      </p:sp>
      <p:sp>
        <p:nvSpPr>
          <p:cNvPr id="3" name="Content Placeholder 2">
            <a:extLst>
              <a:ext uri="{FF2B5EF4-FFF2-40B4-BE49-F238E27FC236}">
                <a16:creationId xmlns:a16="http://schemas.microsoft.com/office/drawing/2014/main" id="{8D26F315-FEEF-4D1D-A17E-12FBA66C1784}"/>
              </a:ext>
            </a:extLst>
          </p:cNvPr>
          <p:cNvSpPr>
            <a:spLocks noGrp="1"/>
          </p:cNvSpPr>
          <p:nvPr>
            <p:ph idx="1"/>
          </p:nvPr>
        </p:nvSpPr>
        <p:spPr>
          <a:xfrm>
            <a:off x="440784" y="1274151"/>
            <a:ext cx="8262431" cy="5097465"/>
          </a:xfrm>
        </p:spPr>
        <p:txBody>
          <a:bodyPr>
            <a:normAutofit fontScale="85000" lnSpcReduction="10000"/>
          </a:bodyPr>
          <a:lstStyle/>
          <a:p>
            <a:pPr marL="0" indent="0">
              <a:buNone/>
            </a:pPr>
            <a:r>
              <a:rPr lang="en-US" dirty="0"/>
              <a:t>Please remember that as an employer, you cannot ask your staff to disclose details about their health status or medical conditions. </a:t>
            </a:r>
          </a:p>
          <a:p>
            <a:pPr marL="0" indent="0">
              <a:buNone/>
            </a:pPr>
            <a:endParaRPr lang="en-US" dirty="0"/>
          </a:p>
          <a:p>
            <a:pPr marL="0" indent="0">
              <a:buNone/>
            </a:pPr>
            <a:r>
              <a:rPr lang="en-US" dirty="0"/>
              <a:t>Individuals with pre-existing conditions or concerns should speak with their doctor. If their medical provider recommends an accommodation the employee needs to complete the form below to initiate support from benefits: </a:t>
            </a:r>
            <a:r>
              <a:rPr lang="en-US" dirty="0">
                <a:hlinkClick r:id="rId2"/>
              </a:rPr>
              <a:t>https://newpaltz.co1.qualtrics.com/jfe/form/SV_cGXZ4a54FQxJ9lj</a:t>
            </a:r>
            <a:r>
              <a:rPr lang="en-US" dirty="0"/>
              <a:t> </a:t>
            </a:r>
          </a:p>
          <a:p>
            <a:pPr marL="0" indent="0">
              <a:buNone/>
            </a:pPr>
            <a:endParaRPr lang="en-US" dirty="0"/>
          </a:p>
          <a:p>
            <a:pPr marL="0" indent="0">
              <a:buNone/>
            </a:pPr>
            <a:r>
              <a:rPr lang="en-US" dirty="0"/>
              <a:t>Employees should communicate with their manager each day that they are out sick to update them on their status. </a:t>
            </a:r>
          </a:p>
          <a:p>
            <a:pPr marL="0" indent="0">
              <a:buNone/>
            </a:pPr>
            <a:endParaRPr lang="en-US" dirty="0"/>
          </a:p>
          <a:p>
            <a:pPr marL="0" indent="0">
              <a:buNone/>
            </a:pPr>
            <a:r>
              <a:rPr lang="en-US" dirty="0"/>
              <a:t>If an employee is sick for more than three days, managers need to complete the notification form to share that information with benefits to ensure we are able to appropriately plan for the employees return to work. </a:t>
            </a:r>
            <a:r>
              <a:rPr lang="en-US" dirty="0">
                <a:hlinkClick r:id="rId3"/>
              </a:rPr>
              <a:t>https://newpaltz.co1.qualtrics.com/jfe/form/SV_4GW4PwOzBQOAtpz</a:t>
            </a:r>
            <a:endParaRPr lang="en-US" dirty="0"/>
          </a:p>
          <a:p>
            <a:pPr marL="0" indent="0">
              <a:buNone/>
            </a:pPr>
            <a:endParaRPr lang="en-US" dirty="0"/>
          </a:p>
        </p:txBody>
      </p:sp>
    </p:spTree>
    <p:extLst>
      <p:ext uri="{BB962C8B-B14F-4D97-AF65-F5344CB8AC3E}">
        <p14:creationId xmlns:p14="http://schemas.microsoft.com/office/powerpoint/2010/main" val="1443350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8590" y="269674"/>
            <a:ext cx="7754409" cy="635890"/>
          </a:xfrm>
        </p:spPr>
        <p:txBody>
          <a:bodyPr>
            <a:noAutofit/>
          </a:bodyPr>
          <a:lstStyle/>
          <a:p>
            <a:r>
              <a:rPr lang="en-US" dirty="0"/>
              <a:t> </a:t>
            </a:r>
            <a:r>
              <a:rPr lang="en-US" i="0" dirty="0"/>
              <a:t>Context</a:t>
            </a:r>
            <a:endParaRPr lang="en-US" dirty="0"/>
          </a:p>
        </p:txBody>
      </p:sp>
      <p:sp>
        <p:nvSpPr>
          <p:cNvPr id="3" name="Content Placeholder 2"/>
          <p:cNvSpPr>
            <a:spLocks noGrp="1"/>
          </p:cNvSpPr>
          <p:nvPr>
            <p:ph idx="1"/>
          </p:nvPr>
        </p:nvSpPr>
        <p:spPr>
          <a:xfrm>
            <a:off x="477292" y="1387763"/>
            <a:ext cx="8268929" cy="4939521"/>
          </a:xfrm>
        </p:spPr>
        <p:txBody>
          <a:bodyPr vert="horz" lIns="91440" tIns="45720" rIns="91440" bIns="45720" rtlCol="0">
            <a:normAutofit/>
          </a:bodyPr>
          <a:lstStyle/>
          <a:p>
            <a:pPr marL="0" indent="0">
              <a:spcBef>
                <a:spcPts val="600"/>
              </a:spcBef>
              <a:buClr>
                <a:srgbClr val="FF6600"/>
              </a:buClr>
              <a:buNone/>
            </a:pPr>
            <a:r>
              <a:rPr lang="en-US" dirty="0">
                <a:latin typeface="Calibri" panose="020F0502020204030204" pitchFamily="34" charset="0"/>
                <a:cs typeface="Arial" panose="020B0604020202020204" pitchFamily="34" charset="0"/>
              </a:rPr>
              <a:t>This slide deck was developed specifically to address the covid-19 planning process. Given this context there is an emphasis on:</a:t>
            </a:r>
          </a:p>
          <a:p>
            <a:pPr>
              <a:spcBef>
                <a:spcPts val="600"/>
              </a:spcBef>
              <a:buClr>
                <a:srgbClr val="FF6600"/>
              </a:buClr>
            </a:pPr>
            <a:r>
              <a:rPr lang="en-US" dirty="0">
                <a:latin typeface="Calibri" panose="020F0502020204030204" pitchFamily="34" charset="0"/>
                <a:cs typeface="Arial" panose="020B0604020202020204" pitchFamily="34" charset="0"/>
              </a:rPr>
              <a:t>Core operational needs</a:t>
            </a:r>
          </a:p>
          <a:p>
            <a:pPr>
              <a:spcBef>
                <a:spcPts val="600"/>
              </a:spcBef>
              <a:buClr>
                <a:srgbClr val="FF6600"/>
              </a:buClr>
            </a:pPr>
            <a:r>
              <a:rPr lang="en-US" dirty="0">
                <a:latin typeface="Calibri" panose="020F0502020204030204" pitchFamily="34" charset="0"/>
                <a:cs typeface="Arial" panose="020B0604020202020204" pitchFamily="34" charset="0"/>
              </a:rPr>
              <a:t>Reduced or suspended activity</a:t>
            </a:r>
          </a:p>
          <a:p>
            <a:pPr>
              <a:spcBef>
                <a:spcPts val="600"/>
              </a:spcBef>
              <a:buClr>
                <a:srgbClr val="FF6600"/>
              </a:buClr>
            </a:pPr>
            <a:r>
              <a:rPr lang="en-US" dirty="0">
                <a:latin typeface="Calibri" panose="020F0502020204030204" pitchFamily="34" charset="0"/>
                <a:cs typeface="Arial" panose="020B0604020202020204" pitchFamily="34" charset="0"/>
              </a:rPr>
              <a:t>Remote work due to limited or no access to campus as a worksite</a:t>
            </a:r>
          </a:p>
          <a:p>
            <a:pPr>
              <a:spcBef>
                <a:spcPts val="600"/>
              </a:spcBef>
              <a:buClr>
                <a:srgbClr val="FF6600"/>
              </a:buClr>
            </a:pPr>
            <a:r>
              <a:rPr lang="en-US" dirty="0">
                <a:latin typeface="Calibri" panose="020F0502020204030204" pitchFamily="34" charset="0"/>
                <a:cs typeface="Arial" panose="020B0604020202020204" pitchFamily="34" charset="0"/>
              </a:rPr>
              <a:t>Limited notice for making the switch from normal business operations to operating core business and administrative functions with staff working from home.   </a:t>
            </a:r>
          </a:p>
          <a:p>
            <a:pPr marL="0" indent="0">
              <a:spcBef>
                <a:spcPts val="600"/>
              </a:spcBef>
              <a:buClr>
                <a:srgbClr val="FF6600"/>
              </a:buClr>
              <a:buNone/>
            </a:pPr>
            <a:endParaRPr lang="en-US" dirty="0">
              <a:latin typeface="Calibri" panose="020F0502020204030204" pitchFamily="34" charset="0"/>
              <a:cs typeface="Arial" panose="020B0604020202020204" pitchFamily="34" charset="0"/>
            </a:endParaRPr>
          </a:p>
          <a:p>
            <a:pPr>
              <a:spcBef>
                <a:spcPts val="600"/>
              </a:spcBef>
              <a:buClr>
                <a:srgbClr val="FF6600"/>
              </a:buClr>
            </a:pPr>
            <a:endParaRPr lang="en-US" dirty="0">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3179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08591" y="269674"/>
            <a:ext cx="7754409" cy="635890"/>
          </a:xfrm>
        </p:spPr>
        <p:txBody>
          <a:bodyPr>
            <a:noAutofit/>
          </a:bodyPr>
          <a:lstStyle/>
          <a:p>
            <a:r>
              <a:rPr lang="en-US" dirty="0"/>
              <a:t>Planning Steps</a:t>
            </a:r>
          </a:p>
        </p:txBody>
      </p:sp>
      <p:sp>
        <p:nvSpPr>
          <p:cNvPr id="3" name="Content Placeholder 2"/>
          <p:cNvSpPr>
            <a:spLocks noGrp="1"/>
          </p:cNvSpPr>
          <p:nvPr>
            <p:ph idx="1"/>
          </p:nvPr>
        </p:nvSpPr>
        <p:spPr>
          <a:xfrm>
            <a:off x="478769" y="1253331"/>
            <a:ext cx="8388601" cy="4351338"/>
          </a:xfrm>
        </p:spPr>
        <p:txBody>
          <a:bodyPr>
            <a:noAutofit/>
          </a:bodyPr>
          <a:lstStyle/>
          <a:p>
            <a:pPr marL="0" indent="0">
              <a:spcBef>
                <a:spcPts val="600"/>
              </a:spcBef>
              <a:buClr>
                <a:srgbClr val="FF6600"/>
              </a:buClr>
              <a:buNone/>
            </a:pPr>
            <a:r>
              <a:rPr lang="en-US" dirty="0">
                <a:solidFill>
                  <a:srgbClr val="003399"/>
                </a:solidFill>
                <a:latin typeface="Calibri" panose="020F0502020204030204" pitchFamily="34" charset="0"/>
                <a:cs typeface="Arial" panose="020B0604020202020204" pitchFamily="34" charset="0"/>
              </a:rPr>
              <a:t>This presentation will guide you through determining:</a:t>
            </a:r>
          </a:p>
          <a:p>
            <a:pPr>
              <a:spcBef>
                <a:spcPts val="600"/>
              </a:spcBef>
              <a:buClr>
                <a:srgbClr val="FF6600"/>
              </a:buClr>
            </a:pPr>
            <a:r>
              <a:rPr lang="en-US" dirty="0">
                <a:latin typeface="Calibri" panose="020F0502020204030204" pitchFamily="34" charset="0"/>
                <a:cs typeface="Arial" panose="020B0604020202020204" pitchFamily="34" charset="0"/>
              </a:rPr>
              <a:t>Core business and service functions</a:t>
            </a:r>
          </a:p>
          <a:p>
            <a:pPr>
              <a:spcBef>
                <a:spcPts val="600"/>
              </a:spcBef>
              <a:buClr>
                <a:srgbClr val="FF6600"/>
              </a:buClr>
            </a:pPr>
            <a:r>
              <a:rPr lang="en-US" dirty="0">
                <a:latin typeface="Calibri" panose="020F0502020204030204" pitchFamily="34" charset="0"/>
                <a:cs typeface="Arial" panose="020B0604020202020204" pitchFamily="34" charset="0"/>
              </a:rPr>
              <a:t>Core staff for maintaining those functions </a:t>
            </a:r>
          </a:p>
          <a:p>
            <a:pPr>
              <a:spcBef>
                <a:spcPts val="600"/>
              </a:spcBef>
              <a:buClr>
                <a:srgbClr val="FF6600"/>
              </a:buClr>
            </a:pPr>
            <a:r>
              <a:rPr lang="en-US" dirty="0">
                <a:latin typeface="Calibri" panose="020F0502020204030204" pitchFamily="34" charset="0"/>
                <a:cs typeface="Arial" panose="020B0604020202020204" pitchFamily="34" charset="0"/>
              </a:rPr>
              <a:t>Resources and Limitations</a:t>
            </a:r>
          </a:p>
          <a:p>
            <a:pPr>
              <a:spcBef>
                <a:spcPts val="600"/>
              </a:spcBef>
              <a:buClr>
                <a:srgbClr val="FF6600"/>
              </a:buClr>
            </a:pPr>
            <a:r>
              <a:rPr lang="en-US" dirty="0">
                <a:latin typeface="Calibri" panose="020F0502020204030204" pitchFamily="34" charset="0"/>
                <a:cs typeface="Arial" panose="020B0604020202020204" pitchFamily="34" charset="0"/>
              </a:rPr>
              <a:t>Department Liaisons and Partner Offices</a:t>
            </a:r>
          </a:p>
          <a:p>
            <a:pPr>
              <a:spcBef>
                <a:spcPts val="600"/>
              </a:spcBef>
              <a:buClr>
                <a:srgbClr val="FF6600"/>
              </a:buClr>
            </a:pPr>
            <a:r>
              <a:rPr lang="en-US" dirty="0">
                <a:solidFill>
                  <a:srgbClr val="003399"/>
                </a:solidFill>
                <a:latin typeface="Calibri" panose="020F0502020204030204" pitchFamily="34" charset="0"/>
                <a:cs typeface="Arial" panose="020B0604020202020204" pitchFamily="34" charset="0"/>
              </a:rPr>
              <a:t>Alternative Assignments</a:t>
            </a:r>
          </a:p>
          <a:p>
            <a:pPr>
              <a:spcBef>
                <a:spcPts val="600"/>
              </a:spcBef>
              <a:buClr>
                <a:srgbClr val="FF6600"/>
              </a:buClr>
            </a:pPr>
            <a:r>
              <a:rPr lang="en-US" dirty="0">
                <a:latin typeface="Calibri" panose="020F0502020204030204" pitchFamily="34" charset="0"/>
                <a:cs typeface="Arial" panose="020B0604020202020204" pitchFamily="34" charset="0"/>
              </a:rPr>
              <a:t>On-going Communication Plan</a:t>
            </a:r>
            <a:endParaRPr lang="en-US" dirty="0">
              <a:solidFill>
                <a:srgbClr val="003399"/>
              </a:solidFill>
              <a:latin typeface="Calibri" panose="020F0502020204030204" pitchFamily="34" charset="0"/>
              <a:cs typeface="Arial" panose="020B0604020202020204" pitchFamily="34" charset="0"/>
            </a:endParaRPr>
          </a:p>
        </p:txBody>
      </p:sp>
      <p:sp>
        <p:nvSpPr>
          <p:cNvPr id="2" name="TextBox 1">
            <a:extLst>
              <a:ext uri="{FF2B5EF4-FFF2-40B4-BE49-F238E27FC236}">
                <a16:creationId xmlns:a16="http://schemas.microsoft.com/office/drawing/2014/main" id="{E94FE2CA-5AE2-46FD-970F-F1F971D710BC}"/>
              </a:ext>
            </a:extLst>
          </p:cNvPr>
          <p:cNvSpPr txBox="1"/>
          <p:nvPr/>
        </p:nvSpPr>
        <p:spPr>
          <a:xfrm>
            <a:off x="826486" y="5198076"/>
            <a:ext cx="7693166" cy="646331"/>
          </a:xfrm>
          <a:prstGeom prst="rect">
            <a:avLst/>
          </a:prstGeom>
          <a:noFill/>
        </p:spPr>
        <p:txBody>
          <a:bodyPr wrap="square" rtlCol="0">
            <a:spAutoFit/>
          </a:bodyPr>
          <a:lstStyle/>
          <a:p>
            <a:pPr algn="ctr"/>
            <a:r>
              <a:rPr lang="en-US" dirty="0">
                <a:solidFill>
                  <a:srgbClr val="FF6600"/>
                </a:solidFill>
              </a:rPr>
              <a:t>Please type your questions in the chat box and they will be addressed during the question and answer section at the end. </a:t>
            </a:r>
          </a:p>
        </p:txBody>
      </p:sp>
    </p:spTree>
    <p:extLst>
      <p:ext uri="{BB962C8B-B14F-4D97-AF65-F5344CB8AC3E}">
        <p14:creationId xmlns:p14="http://schemas.microsoft.com/office/powerpoint/2010/main" val="377927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Essential Work</a:t>
            </a:r>
          </a:p>
        </p:txBody>
      </p:sp>
      <p:sp>
        <p:nvSpPr>
          <p:cNvPr id="3" name="Content Placeholder 2"/>
          <p:cNvSpPr>
            <a:spLocks noGrp="1"/>
          </p:cNvSpPr>
          <p:nvPr>
            <p:ph idx="1"/>
          </p:nvPr>
        </p:nvSpPr>
        <p:spPr>
          <a:xfrm>
            <a:off x="598516" y="1244968"/>
            <a:ext cx="7916834" cy="4972951"/>
          </a:xfrm>
        </p:spPr>
        <p:txBody>
          <a:bodyPr>
            <a:normAutofit/>
          </a:bodyPr>
          <a:lstStyle/>
          <a:p>
            <a:pPr marL="0" indent="0">
              <a:buNone/>
            </a:pPr>
            <a:r>
              <a:rPr lang="en-US" dirty="0"/>
              <a:t>The </a:t>
            </a:r>
            <a:r>
              <a:rPr lang="en-US" dirty="0">
                <a:solidFill>
                  <a:schemeClr val="accent2"/>
                </a:solidFill>
              </a:rPr>
              <a:t>core business or services </a:t>
            </a:r>
            <a:r>
              <a:rPr lang="en-US" dirty="0"/>
              <a:t>of your department or office are the specific services that only your department can provide to maintain the most basic functions of the institution. </a:t>
            </a:r>
          </a:p>
          <a:p>
            <a:pPr marL="0" indent="0">
              <a:buNone/>
            </a:pPr>
            <a:endParaRPr lang="en-US" dirty="0"/>
          </a:p>
          <a:p>
            <a:pPr marL="0" indent="0">
              <a:buNone/>
            </a:pPr>
            <a:r>
              <a:rPr lang="en-US" dirty="0"/>
              <a:t>While all work at the college is important, not all functions are essential in emergency management situations. </a:t>
            </a:r>
          </a:p>
          <a:p>
            <a:pPr marL="0" indent="0">
              <a:buNone/>
            </a:pPr>
            <a:endParaRPr lang="en-US" dirty="0"/>
          </a:p>
          <a:p>
            <a:pPr marL="0" indent="0">
              <a:buNone/>
            </a:pPr>
            <a:r>
              <a:rPr lang="en-US" dirty="0"/>
              <a:t>Examples of essential work include:</a:t>
            </a:r>
          </a:p>
          <a:p>
            <a:r>
              <a:rPr lang="en-US" dirty="0"/>
              <a:t>Communicating updates to the campus community</a:t>
            </a:r>
          </a:p>
          <a:p>
            <a:r>
              <a:rPr lang="en-US" dirty="0"/>
              <a:t>Maintaining safe and secure spaces on campus</a:t>
            </a:r>
          </a:p>
          <a:p>
            <a:r>
              <a:rPr lang="en-US" dirty="0"/>
              <a:t>Maintaining pay and access to benefits for staff and faculty</a:t>
            </a:r>
          </a:p>
          <a:p>
            <a:pPr marL="0" indent="0">
              <a:buNone/>
            </a:pPr>
            <a:endParaRPr lang="en-US" dirty="0"/>
          </a:p>
          <a:p>
            <a:endParaRPr lang="en-US" dirty="0"/>
          </a:p>
        </p:txBody>
      </p:sp>
    </p:spTree>
    <p:extLst>
      <p:ext uri="{BB962C8B-B14F-4D97-AF65-F5344CB8AC3E}">
        <p14:creationId xmlns:p14="http://schemas.microsoft.com/office/powerpoint/2010/main" val="303879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your essential work?</a:t>
            </a:r>
          </a:p>
        </p:txBody>
      </p:sp>
      <p:sp>
        <p:nvSpPr>
          <p:cNvPr id="3" name="Content Placeholder 2"/>
          <p:cNvSpPr>
            <a:spLocks noGrp="1"/>
          </p:cNvSpPr>
          <p:nvPr>
            <p:ph idx="1"/>
          </p:nvPr>
        </p:nvSpPr>
        <p:spPr>
          <a:xfrm>
            <a:off x="540828" y="1437914"/>
            <a:ext cx="8062344" cy="4887383"/>
          </a:xfrm>
        </p:spPr>
        <p:txBody>
          <a:bodyPr>
            <a:normAutofit fontScale="85000" lnSpcReduction="20000"/>
          </a:bodyPr>
          <a:lstStyle/>
          <a:p>
            <a:pPr marL="0" indent="0">
              <a:buNone/>
            </a:pPr>
            <a:r>
              <a:rPr lang="en-US" sz="2600" dirty="0"/>
              <a:t>Use the following questions to help identify the essential work of your area in the event of a large scale quarantine or remote work.</a:t>
            </a:r>
          </a:p>
          <a:p>
            <a:pPr marL="0" indent="0">
              <a:buNone/>
            </a:pPr>
            <a:endParaRPr lang="en-US" sz="2600" dirty="0"/>
          </a:p>
          <a:p>
            <a:r>
              <a:rPr lang="en-US" sz="2600" dirty="0"/>
              <a:t>What unique services or expertise does your unit provides to campus? </a:t>
            </a:r>
          </a:p>
          <a:p>
            <a:endParaRPr lang="en-US" sz="2600" dirty="0"/>
          </a:p>
          <a:p>
            <a:r>
              <a:rPr lang="en-US" sz="2600" dirty="0"/>
              <a:t>What work or processes, that if interrupted, would have the greatest negative impact? What would be the timeline for these effects?</a:t>
            </a:r>
          </a:p>
          <a:p>
            <a:pPr marL="0" indent="0">
              <a:buNone/>
            </a:pPr>
            <a:endParaRPr lang="en-US" sz="2600" dirty="0"/>
          </a:p>
          <a:p>
            <a:r>
              <a:rPr lang="en-US" sz="2600" dirty="0"/>
              <a:t>What functions could you delay or suspend temporarily that would not harm the populations you support? </a:t>
            </a:r>
          </a:p>
          <a:p>
            <a:endParaRPr lang="en-US" sz="2600" dirty="0"/>
          </a:p>
          <a:p>
            <a:r>
              <a:rPr lang="en-US" sz="2600" dirty="0"/>
              <a:t>What paper-based processes need to be suspended or made electronic?  </a:t>
            </a:r>
          </a:p>
          <a:p>
            <a:endParaRPr lang="en-US" sz="2600" dirty="0"/>
          </a:p>
          <a:p>
            <a:endParaRPr lang="en-US" dirty="0"/>
          </a:p>
        </p:txBody>
      </p:sp>
    </p:spTree>
    <p:extLst>
      <p:ext uri="{BB962C8B-B14F-4D97-AF65-F5344CB8AC3E}">
        <p14:creationId xmlns:p14="http://schemas.microsoft.com/office/powerpoint/2010/main" val="465770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Core Staffing</a:t>
            </a:r>
          </a:p>
        </p:txBody>
      </p:sp>
      <p:sp>
        <p:nvSpPr>
          <p:cNvPr id="3" name="Content Placeholder 2"/>
          <p:cNvSpPr>
            <a:spLocks noGrp="1"/>
          </p:cNvSpPr>
          <p:nvPr>
            <p:ph idx="1"/>
          </p:nvPr>
        </p:nvSpPr>
        <p:spPr>
          <a:xfrm>
            <a:off x="628650" y="1244968"/>
            <a:ext cx="7886700" cy="5130893"/>
          </a:xfrm>
        </p:spPr>
        <p:txBody>
          <a:bodyPr>
            <a:normAutofit/>
          </a:bodyPr>
          <a:lstStyle/>
          <a:p>
            <a:pPr marL="0" indent="0">
              <a:buNone/>
            </a:pPr>
            <a:r>
              <a:rPr lang="en-US" dirty="0">
                <a:solidFill>
                  <a:schemeClr val="accent2"/>
                </a:solidFill>
              </a:rPr>
              <a:t>Core staffing </a:t>
            </a:r>
            <a:r>
              <a:rPr lang="en-US" dirty="0"/>
              <a:t>is the number of individuals with the specific knowledge or skills to be able to perform the critical business or service functions of your unit. </a:t>
            </a:r>
          </a:p>
          <a:p>
            <a:pPr marL="0" indent="0">
              <a:buNone/>
            </a:pPr>
            <a:endParaRPr lang="en-US" dirty="0"/>
          </a:p>
          <a:p>
            <a:pPr marL="0" indent="0">
              <a:buNone/>
            </a:pPr>
            <a:r>
              <a:rPr lang="en-US" dirty="0"/>
              <a:t>Core staff are not determined by rank or hierarchy but by the role they play in meeting the most fundamental needs of the campus community.  </a:t>
            </a:r>
          </a:p>
        </p:txBody>
      </p:sp>
    </p:spTree>
    <p:extLst>
      <p:ext uri="{BB962C8B-B14F-4D97-AF65-F5344CB8AC3E}">
        <p14:creationId xmlns:p14="http://schemas.microsoft.com/office/powerpoint/2010/main" val="939737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Who are your core staff? </a:t>
            </a:r>
          </a:p>
        </p:txBody>
      </p:sp>
      <p:sp>
        <p:nvSpPr>
          <p:cNvPr id="3" name="Content Placeholder 2"/>
          <p:cNvSpPr>
            <a:spLocks noGrp="1"/>
          </p:cNvSpPr>
          <p:nvPr>
            <p:ph idx="1"/>
          </p:nvPr>
        </p:nvSpPr>
        <p:spPr>
          <a:xfrm>
            <a:off x="507076" y="1244968"/>
            <a:ext cx="8008274" cy="4997889"/>
          </a:xfrm>
        </p:spPr>
        <p:txBody>
          <a:bodyPr>
            <a:normAutofit fontScale="92500" lnSpcReduction="10000"/>
          </a:bodyPr>
          <a:lstStyle/>
          <a:p>
            <a:pPr marL="228600" lvl="1" indent="0">
              <a:buNone/>
            </a:pPr>
            <a:r>
              <a:rPr lang="en-US" sz="2200" dirty="0"/>
              <a:t>Use the following questions to help identify the core function of your area in the event of low staff, large scale quarantine or remote work.</a:t>
            </a:r>
          </a:p>
          <a:p>
            <a:pPr lvl="1"/>
            <a:endParaRPr lang="en-US" sz="2200" dirty="0"/>
          </a:p>
          <a:p>
            <a:pPr lvl="1"/>
            <a:r>
              <a:rPr lang="en-US" sz="2200" dirty="0"/>
              <a:t>Using the core work functions you previously identified, who within your unit has the knowledge, skill or system access to perform those functions? </a:t>
            </a:r>
          </a:p>
          <a:p>
            <a:pPr lvl="1"/>
            <a:endParaRPr lang="en-US" sz="2200" dirty="0"/>
          </a:p>
          <a:p>
            <a:pPr lvl="1"/>
            <a:r>
              <a:rPr lang="en-US" sz="2200" dirty="0"/>
              <a:t>If one of those individuals was unable to perform their role for any reason, what would be the contingency plan? Who is cross trained? </a:t>
            </a:r>
          </a:p>
          <a:p>
            <a:pPr lvl="1"/>
            <a:endParaRPr lang="en-US" sz="2200" dirty="0"/>
          </a:p>
          <a:p>
            <a:pPr lvl="1"/>
            <a:r>
              <a:rPr lang="en-US" sz="2200" dirty="0"/>
              <a:t>What information, resources or tools do these individuals need to be able to perform their job functions?</a:t>
            </a:r>
          </a:p>
          <a:p>
            <a:pPr lvl="1"/>
            <a:endParaRPr lang="en-US" sz="2200" dirty="0"/>
          </a:p>
          <a:p>
            <a:pPr lvl="1"/>
            <a:r>
              <a:rPr lang="en-US" sz="2200" dirty="0"/>
              <a:t>How would someone reach them if they needed assistance and they were not working in their usual physical location? </a:t>
            </a:r>
          </a:p>
          <a:p>
            <a:pPr lvl="1"/>
            <a:endParaRPr lang="en-US" dirty="0"/>
          </a:p>
        </p:txBody>
      </p:sp>
    </p:spTree>
    <p:extLst>
      <p:ext uri="{BB962C8B-B14F-4D97-AF65-F5344CB8AC3E}">
        <p14:creationId xmlns:p14="http://schemas.microsoft.com/office/powerpoint/2010/main" val="836489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Resources and Limitations</a:t>
            </a:r>
          </a:p>
        </p:txBody>
      </p:sp>
      <p:sp>
        <p:nvSpPr>
          <p:cNvPr id="3" name="Content Placeholder 2"/>
          <p:cNvSpPr>
            <a:spLocks noGrp="1"/>
          </p:cNvSpPr>
          <p:nvPr>
            <p:ph idx="1"/>
          </p:nvPr>
        </p:nvSpPr>
        <p:spPr>
          <a:xfrm>
            <a:off x="528506" y="1244969"/>
            <a:ext cx="7986844" cy="5130664"/>
          </a:xfrm>
        </p:spPr>
        <p:txBody>
          <a:bodyPr>
            <a:normAutofit lnSpcReduction="10000"/>
          </a:bodyPr>
          <a:lstStyle/>
          <a:p>
            <a:pPr marL="0" indent="0">
              <a:buNone/>
            </a:pPr>
            <a:r>
              <a:rPr lang="en-US" dirty="0"/>
              <a:t>Focus first on the most essential or core functions of your department and think about the following questions:</a:t>
            </a:r>
          </a:p>
          <a:p>
            <a:r>
              <a:rPr lang="en-US" dirty="0"/>
              <a:t>What technology would be needed at an alternative work location? </a:t>
            </a:r>
            <a:r>
              <a:rPr lang="en-US" sz="1400" dirty="0"/>
              <a:t>(Please do not assume that everyone has a home computer or unlimited phone or internet access)</a:t>
            </a:r>
          </a:p>
          <a:p>
            <a:r>
              <a:rPr lang="en-US" dirty="0"/>
              <a:t>What systems and information would they need to access to perform essential functions? </a:t>
            </a:r>
          </a:p>
          <a:p>
            <a:r>
              <a:rPr lang="en-US" dirty="0"/>
              <a:t>What tools or systems might they need to learn or use that they don’t currently use? </a:t>
            </a:r>
            <a:r>
              <a:rPr lang="en-US" sz="1400" dirty="0"/>
              <a:t>(consider Webex, One Drive, Blackboard, Conference call lines, etc.). </a:t>
            </a:r>
          </a:p>
          <a:p>
            <a:r>
              <a:rPr lang="en-US" dirty="0"/>
              <a:t>What information do these individuals need access to? Does that information need to be accessed securely?</a:t>
            </a:r>
          </a:p>
          <a:p>
            <a:r>
              <a:rPr lang="en-US" dirty="0"/>
              <a:t>How will they be supported in performing their job functions? </a:t>
            </a:r>
          </a:p>
          <a:p>
            <a:pPr marL="0" indent="0">
              <a:buNone/>
            </a:pPr>
            <a:endParaRPr lang="en-US" dirty="0"/>
          </a:p>
        </p:txBody>
      </p:sp>
    </p:spTree>
    <p:extLst>
      <p:ext uri="{BB962C8B-B14F-4D97-AF65-F5344CB8AC3E}">
        <p14:creationId xmlns:p14="http://schemas.microsoft.com/office/powerpoint/2010/main" val="1090864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Things to Consider</a:t>
            </a:r>
          </a:p>
        </p:txBody>
      </p:sp>
      <p:sp>
        <p:nvSpPr>
          <p:cNvPr id="3" name="Content Placeholder 2"/>
          <p:cNvSpPr>
            <a:spLocks noGrp="1"/>
          </p:cNvSpPr>
          <p:nvPr>
            <p:ph idx="1"/>
          </p:nvPr>
        </p:nvSpPr>
        <p:spPr>
          <a:xfrm>
            <a:off x="628650" y="1244968"/>
            <a:ext cx="7886700" cy="5155831"/>
          </a:xfrm>
        </p:spPr>
        <p:txBody>
          <a:bodyPr>
            <a:normAutofit/>
          </a:bodyPr>
          <a:lstStyle/>
          <a:p>
            <a:pPr marL="0" indent="0">
              <a:buNone/>
            </a:pPr>
            <a:r>
              <a:rPr lang="en-US" dirty="0"/>
              <a:t>We all make assumptions about what will be possible based on the current functioning of our typical day. However, situations like the one we are preparing for often requires us to pivot quickly through changes and uncertainty. </a:t>
            </a:r>
          </a:p>
          <a:p>
            <a:pPr marL="0" indent="0">
              <a:buNone/>
            </a:pPr>
            <a:endParaRPr lang="en-US" dirty="0"/>
          </a:p>
          <a:p>
            <a:r>
              <a:rPr lang="en-US" dirty="0"/>
              <a:t>Not everyone will be able to get a campus laptop</a:t>
            </a:r>
          </a:p>
          <a:p>
            <a:r>
              <a:rPr lang="en-US" dirty="0"/>
              <a:t>Not everyone will be able to access the H drive (campus drive)</a:t>
            </a:r>
          </a:p>
          <a:p>
            <a:r>
              <a:rPr lang="en-US" dirty="0"/>
              <a:t>Shifts in lots of individuals work habits might impact home internet service availability</a:t>
            </a:r>
          </a:p>
          <a:p>
            <a:r>
              <a:rPr lang="en-US" dirty="0"/>
              <a:t>We may not get notice to move materials or hardware. The planning period (now) is your notice to take action. </a:t>
            </a:r>
          </a:p>
        </p:txBody>
      </p:sp>
    </p:spTree>
    <p:extLst>
      <p:ext uri="{BB962C8B-B14F-4D97-AF65-F5344CB8AC3E}">
        <p14:creationId xmlns:p14="http://schemas.microsoft.com/office/powerpoint/2010/main" val="337672399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6bd180c72a37f39e8cc72e260f0a57ad5efd1c8"/>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C3086E3FF8DB445BAEC8A2C57CEA527" ma:contentTypeVersion="8" ma:contentTypeDescription="Create a new document." ma:contentTypeScope="" ma:versionID="915e638019b1ef5eb53b3ebe993a2ffa">
  <xsd:schema xmlns:xsd="http://www.w3.org/2001/XMLSchema" xmlns:xs="http://www.w3.org/2001/XMLSchema" xmlns:p="http://schemas.microsoft.com/office/2006/metadata/properties" xmlns:ns3="7bcce5ba-e933-4162-9a1f-9ae56310a627" xmlns:ns4="12590596-2ec4-4aa4-87ec-8c5561fe5de8" targetNamespace="http://schemas.microsoft.com/office/2006/metadata/properties" ma:root="true" ma:fieldsID="e4a5e3e8881b6932b120f7731563d36f" ns3:_="" ns4:_="">
    <xsd:import namespace="7bcce5ba-e933-4162-9a1f-9ae56310a627"/>
    <xsd:import namespace="12590596-2ec4-4aa4-87ec-8c5561fe5de8"/>
    <xsd:element name="properties">
      <xsd:complexType>
        <xsd:sequence>
          <xsd:element name="documentManagement">
            <xsd:complexType>
              <xsd:all>
                <xsd:element ref="ns3:SharedWithUsers" minOccurs="0"/>
                <xsd:element ref="ns4:MediaServiceMetadata" minOccurs="0"/>
                <xsd:element ref="ns4:MediaServiceFastMetadata" minOccurs="0"/>
                <xsd:element ref="ns3:SharedWithDetails" minOccurs="0"/>
                <xsd:element ref="ns3:SharingHintHash" minOccurs="0"/>
                <xsd:element ref="ns4:MediaServiceDateTake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cce5ba-e933-4162-9a1f-9ae56310a62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2590596-2ec4-4aa4-87ec-8c5561fe5de8" elementFormDefault="qualified">
    <xsd:import namespace="http://schemas.microsoft.com/office/2006/documentManagement/types"/>
    <xsd:import namespace="http://schemas.microsoft.com/office/infopath/2007/PartnerControls"/>
    <xsd:element name="MediaServiceMetadata" ma:index="9" nillable="true" ma:displayName="MediaServiceMetadata" ma:description="" ma:hidden="true" ma:internalName="MediaServiceMetadata" ma:readOnly="true">
      <xsd:simpleType>
        <xsd:restriction base="dms:Note"/>
      </xsd:simpleType>
    </xsd:element>
    <xsd:element name="MediaServiceFastMetadata" ma:index="10"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D6F50E6-429A-49FE-AB25-B195DE54C155}">
  <ds:schemaRefs>
    <ds:schemaRef ds:uri="http://schemas.microsoft.com/sharepoint/v3/contenttype/forms"/>
  </ds:schemaRefs>
</ds:datastoreItem>
</file>

<file path=customXml/itemProps2.xml><?xml version="1.0" encoding="utf-8"?>
<ds:datastoreItem xmlns:ds="http://schemas.openxmlformats.org/officeDocument/2006/customXml" ds:itemID="{408BD6B4-659F-46D5-AFCE-8546CA61AE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cce5ba-e933-4162-9a1f-9ae56310a627"/>
    <ds:schemaRef ds:uri="12590596-2ec4-4aa4-87ec-8c5561fe5d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1D1C3A7-CEBF-4E71-8A5B-D4DF32A9A5EB}">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7bcce5ba-e933-4162-9a1f-9ae56310a627"/>
    <ds:schemaRef ds:uri="http://purl.org/dc/elements/1.1/"/>
    <ds:schemaRef ds:uri="http://schemas.microsoft.com/office/2006/metadata/properties"/>
    <ds:schemaRef ds:uri="12590596-2ec4-4aa4-87ec-8c5561fe5de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34350</TotalTime>
  <Words>1538</Words>
  <Application>Microsoft Office PowerPoint</Application>
  <PresentationFormat>On-screen Show (4:3)</PresentationFormat>
  <Paragraphs>123</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 Business and Administrative Continuity Planning</vt:lpstr>
      <vt:lpstr> Context</vt:lpstr>
      <vt:lpstr>Planning Steps</vt:lpstr>
      <vt:lpstr>Essential Work</vt:lpstr>
      <vt:lpstr>What is your essential work?</vt:lpstr>
      <vt:lpstr>Core Staffing</vt:lpstr>
      <vt:lpstr>Who are your core staff? </vt:lpstr>
      <vt:lpstr>Resources and Limitations</vt:lpstr>
      <vt:lpstr>Things to Consider</vt:lpstr>
      <vt:lpstr>Department Liaisons</vt:lpstr>
      <vt:lpstr>Remote Trackable Work </vt:lpstr>
      <vt:lpstr>To Dos for Remote Work</vt:lpstr>
      <vt:lpstr>Examples</vt:lpstr>
      <vt:lpstr>Best Practices</vt:lpstr>
      <vt:lpstr>Communication Planning</vt:lpstr>
      <vt:lpstr>Important Reminders</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Benefits Open Forum</dc:title>
  <dc:creator>kniffina</dc:creator>
  <cp:lastModifiedBy>jureckag</cp:lastModifiedBy>
  <cp:revision>227</cp:revision>
  <cp:lastPrinted>2017-10-30T20:10:40Z</cp:lastPrinted>
  <dcterms:created xsi:type="dcterms:W3CDTF">2014-10-09T19:52:35Z</dcterms:created>
  <dcterms:modified xsi:type="dcterms:W3CDTF">2020-03-17T14:57:43Z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0x010100BC3086E3FF8DB445BAEC8A2C57CEA527</vt:lpwstr>
  </property>
</Properties>
</file>